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160000" cy="85852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6978"/>
            <a:ext cx="8636000" cy="1840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4946"/>
            <a:ext cx="7112000" cy="2193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3808"/>
            <a:ext cx="2286000" cy="73252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3808"/>
            <a:ext cx="6688667" cy="73252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16788"/>
            <a:ext cx="8636000" cy="17051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38775"/>
            <a:ext cx="8636000" cy="18780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03215"/>
            <a:ext cx="4487333" cy="5665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03215"/>
            <a:ext cx="4487333" cy="5665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1734"/>
            <a:ext cx="4489098" cy="80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22621"/>
            <a:ext cx="4489098" cy="4946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21734"/>
            <a:ext cx="4490861" cy="80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22621"/>
            <a:ext cx="4490861" cy="49464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1818"/>
            <a:ext cx="3342570" cy="14547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1820"/>
            <a:ext cx="5679722" cy="732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96534"/>
            <a:ext cx="3342570" cy="5872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09640"/>
            <a:ext cx="6096000" cy="7094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67104"/>
            <a:ext cx="6096000" cy="5151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19112"/>
            <a:ext cx="6096000" cy="1007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3806"/>
            <a:ext cx="9144000" cy="1430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03215"/>
            <a:ext cx="9144000" cy="566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957211"/>
            <a:ext cx="2370667" cy="45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C833-219F-4161-BC89-B12C0E5FFA4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957211"/>
            <a:ext cx="3217333" cy="45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957211"/>
            <a:ext cx="2370667" cy="45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4BF9-C1C8-422E-8278-19F79B751F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QuestionBox(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" y="127000"/>
            <a:ext cx="9800335" cy="2396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438400" y="673100"/>
            <a:ext cx="77724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smtClean="0">
                <a:solidFill>
                  <a:srgbClr val="FFFFFF"/>
                </a:solidFill>
                <a:latin typeface="Comic Sans MS - 28"/>
              </a:rPr>
              <a:t>Investigations Lesson 1.2</a:t>
            </a:r>
          </a:p>
          <a:p>
            <a:pPr algn="ctr"/>
            <a:r>
              <a:rPr lang="en-US" sz="2100" smtClean="0">
                <a:solidFill>
                  <a:srgbClr val="FFFFFF"/>
                </a:solidFill>
                <a:latin typeface="Comic Sans MS - 28"/>
              </a:rPr>
              <a:t>Adding and Subtracting 2 Digit Numbers</a:t>
            </a:r>
            <a:endParaRPr lang="en-US" sz="2100">
              <a:solidFill>
                <a:srgbClr val="FFFFFF"/>
              </a:solidFill>
              <a:latin typeface="Comic Sans MS - 28"/>
            </a:endParaRPr>
          </a:p>
        </p:txBody>
      </p:sp>
      <p:pic>
        <p:nvPicPr>
          <p:cNvPr id="4" name="Picture 3" descr="SMARTGuyMath(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700" y="192151"/>
            <a:ext cx="2945129" cy="1959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temp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0" y="7505700"/>
            <a:ext cx="1064641" cy="291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Freeform 5"/>
          <p:cNvSpPr/>
          <p:nvPr/>
        </p:nvSpPr>
        <p:spPr>
          <a:xfrm>
            <a:off x="7734300" y="8077200"/>
            <a:ext cx="254001" cy="127001"/>
          </a:xfrm>
          <a:custGeom>
            <a:avLst/>
            <a:gdLst/>
            <a:ahLst/>
            <a:cxnLst/>
            <a:rect l="0" t="0" r="0" b="0"/>
            <a:pathLst>
              <a:path w="254001" h="127001">
                <a:moveTo>
                  <a:pt x="0" y="0"/>
                </a:moveTo>
                <a:lnTo>
                  <a:pt x="254000" y="0"/>
                </a:lnTo>
                <a:lnTo>
                  <a:pt x="254000" y="127000"/>
                </a:lnTo>
                <a:lnTo>
                  <a:pt x="0" y="127000"/>
                </a:lnTo>
                <a:close/>
              </a:path>
            </a:pathLst>
          </a:custGeom>
          <a:solidFill>
            <a:srgbClr val="E7F3FF"/>
          </a:solidFill>
          <a:ln w="12700" cap="flat" cmpd="sng" algn="ctr">
            <a:solidFill>
              <a:srgbClr val="E7F3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34300" y="8102600"/>
            <a:ext cx="3302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00" smtClean="0">
                <a:solidFill>
                  <a:srgbClr val="000000"/>
                </a:solidFill>
                <a:latin typeface="Arial - 5"/>
              </a:rPr>
              <a:t>2009</a:t>
            </a:r>
            <a:endParaRPr lang="en-US" sz="500">
              <a:solidFill>
                <a:srgbClr val="000000"/>
              </a:solidFill>
              <a:latin typeface="Arial - 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00" y="3505200"/>
            <a:ext cx="8559800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Objectives:</a:t>
            </a:r>
          </a:p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 </a:t>
            </a:r>
          </a:p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1. I can add and subtract multiples of 10. </a:t>
            </a:r>
          </a:p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2. I can solve addition problems with 2 digit numbers by  using strategies that involve breaking numbers apart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Button.png">
            <a:hlinkClick r:id="" action="ppaction://hlinkshowjump?jump=firstslide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 rot="16200000">
            <a:off x="0" y="3111500"/>
            <a:ext cx="46228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DF4800"/>
                </a:solidFill>
                <a:latin typeface="Arial - 39"/>
              </a:rPr>
              <a:t>Hundred's Board</a:t>
            </a:r>
            <a:endParaRPr lang="en-US" sz="2900" b="1">
              <a:solidFill>
                <a:srgbClr val="DF4800"/>
              </a:solidFill>
              <a:latin typeface="Arial - 39"/>
            </a:endParaRPr>
          </a:p>
        </p:txBody>
      </p:sp>
      <p:pic>
        <p:nvPicPr>
          <p:cNvPr id="4" name="Picture 3" descr="backIcon(1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2717" y="6858000"/>
            <a:ext cx="901700" cy="901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261100" y="1358900"/>
            <a:ext cx="2413000" cy="25237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7</a:t>
            </a:r>
            <a:r>
              <a:rPr lang="en-US" sz="2800" smtClean="0">
                <a:solidFill>
                  <a:srgbClr val="000000"/>
                </a:solidFill>
                <a:latin typeface="Arial - 37"/>
              </a:rPr>
              <a:t>8 - 10=</a:t>
            </a:r>
          </a:p>
          <a:p>
            <a:endParaRPr lang="en-US" sz="2800" smtClean="0">
              <a:solidFill>
                <a:srgbClr val="000000"/>
              </a:solidFill>
              <a:latin typeface="Arial - 37"/>
            </a:endParaRPr>
          </a:p>
          <a:p>
            <a:r>
              <a:rPr lang="en-US" sz="2800" smtClean="0">
                <a:solidFill>
                  <a:srgbClr val="000000"/>
                </a:solidFill>
                <a:latin typeface="Arial - 37"/>
              </a:rPr>
              <a:t>68 - 10=</a:t>
            </a:r>
          </a:p>
          <a:p>
            <a:endParaRPr lang="en-US" sz="2800" smtClean="0">
              <a:solidFill>
                <a:srgbClr val="000000"/>
              </a:solidFill>
              <a:latin typeface="Arial - 37"/>
            </a:endParaRPr>
          </a:p>
          <a:p>
            <a:r>
              <a:rPr lang="en-US" sz="2800" smtClean="0">
                <a:solidFill>
                  <a:srgbClr val="000000"/>
                </a:solidFill>
                <a:latin typeface="Arial - 37"/>
              </a:rPr>
              <a:t>58 - 20=</a:t>
            </a:r>
            <a:endParaRPr lang="en-US" sz="2800">
              <a:solidFill>
                <a:srgbClr val="000000"/>
              </a:solidFill>
              <a:latin typeface="Arial - 37"/>
            </a:endParaRPr>
          </a:p>
        </p:txBody>
      </p:sp>
    </p:spTree>
    <p:controls>
      <p:control spid="2050" name="ShockwaveFlash1" r:id="rId2" imgW="5391000" imgH="6692760"/>
    </p:controls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279400"/>
            <a:ext cx="6731000" cy="53254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Lets Discuss....</a:t>
            </a: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H</a:t>
            </a:r>
            <a:r>
              <a:rPr lang="en-US" sz="1900" smtClean="0">
                <a:solidFill>
                  <a:srgbClr val="000000"/>
                </a:solidFill>
                <a:latin typeface="Arial - 26"/>
              </a:rPr>
              <a:t>ow many towers of ten did you start with?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singles?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What did you do when you had to subtract?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towers of ten did you have then?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singles?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7</a:t>
            </a:r>
            <a:r>
              <a:rPr lang="en-US" sz="3600" smtClean="0">
                <a:solidFill>
                  <a:srgbClr val="000000"/>
                </a:solidFill>
                <a:latin typeface="Arial - 48"/>
              </a:rPr>
              <a:t>8 - 10=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68 - 10=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58 - 20=</a:t>
            </a:r>
            <a:endParaRPr lang="en-US" sz="3600">
              <a:solidFill>
                <a:srgbClr val="000000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6400"/>
            <a:ext cx="8966200" cy="34164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1. Maria had 46 stickers. She went to sticker station and  bought 3 more strips of 10 and 2 singles. How many stickers  does Maria have now?</a:t>
            </a:r>
          </a:p>
          <a:p>
            <a:endParaRPr lang="en-US" sz="1900" smtClean="0">
              <a:solidFill>
                <a:srgbClr val="000000"/>
              </a:solidFill>
              <a:latin typeface="Arial - 26"/>
            </a:endParaRPr>
          </a:p>
          <a:p>
            <a:pPr algn="ctr"/>
            <a:r>
              <a:rPr lang="en-US" sz="1900" smtClean="0">
                <a:solidFill>
                  <a:srgbClr val="000000"/>
                </a:solidFill>
                <a:latin typeface="Arial - 26"/>
              </a:rPr>
              <a:t>Think........what do I need to do?</a:t>
            </a:r>
          </a:p>
          <a:p>
            <a:endParaRPr lang="en-US" sz="190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1. Work with your partner to come up with an equation to  solve the problem. </a:t>
            </a:r>
            <a:r>
              <a:rPr lang="en-US" sz="1900" u="sng" smtClean="0">
                <a:solidFill>
                  <a:srgbClr val="FF0000"/>
                </a:solidFill>
                <a:latin typeface="Arial - 26"/>
              </a:rPr>
              <a:t>First, what is an equation?</a:t>
            </a:r>
          </a:p>
          <a:p>
            <a:r>
              <a:rPr lang="en-US" sz="1900" u="sng" smtClean="0">
                <a:solidFill>
                  <a:srgbClr val="FF0000"/>
                </a:solidFill>
                <a:latin typeface="Arial - 26"/>
              </a:rPr>
              <a:t>A</a:t>
            </a:r>
            <a:r>
              <a:rPr lang="en-US" sz="1900" smtClean="0">
                <a:solidFill>
                  <a:srgbClr val="0000FF"/>
                </a:solidFill>
                <a:latin typeface="Arial - 26"/>
              </a:rPr>
              <a:t>n equation is a mathematical statement that two things are  equal. It consists of two expressions, one on each side of an  'equals' sign. For example:  10 + 2 = 12</a:t>
            </a:r>
          </a:p>
          <a:p>
            <a:endParaRPr lang="en-US" sz="1900" smtClean="0">
              <a:solidFill>
                <a:srgbClr val="0000FF"/>
              </a:solidFill>
              <a:latin typeface="Arial - 26"/>
            </a:endParaRPr>
          </a:p>
          <a:p>
            <a:r>
              <a:rPr lang="en-US" sz="1900" smtClean="0">
                <a:solidFill>
                  <a:srgbClr val="0000FF"/>
                </a:solidFill>
                <a:latin typeface="Arial - 26"/>
              </a:rPr>
              <a:t>2.</a:t>
            </a:r>
            <a:r>
              <a:rPr lang="en-US" sz="1900" smtClean="0">
                <a:solidFill>
                  <a:srgbClr val="000000"/>
                </a:solidFill>
                <a:latin typeface="Arial - 26"/>
              </a:rPr>
              <a:t> Think of the tools you can use to help you and then solve  the problem.</a:t>
            </a:r>
            <a:endParaRPr lang="en-US" sz="1900">
              <a:solidFill>
                <a:srgbClr val="000000"/>
              </a:solidFill>
              <a:latin typeface="Arial - 26"/>
            </a:endParaRPr>
          </a:p>
        </p:txBody>
      </p:sp>
    </p:spTree>
    <p:controls>
      <p:control spid="3074" name="ShockwaveFlash1" r:id="rId2" imgW="2516040" imgH="2516040"/>
      <p:control spid="3075" name="ShockwaveFlash2" r:id="rId3" imgW="2398680" imgH="2498760"/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220200" cy="155427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smtClean="0">
                <a:solidFill>
                  <a:srgbClr val="FF0000"/>
                </a:solidFill>
                <a:latin typeface="Arial - 26"/>
              </a:rPr>
              <a:t>I saw many different ways to solve this problem lets share a  few </a:t>
            </a:r>
            <a:r>
              <a:rPr lang="en-US" sz="1900" smtClean="0">
                <a:solidFill>
                  <a:srgbClr val="0000FF"/>
                </a:solidFill>
                <a:latin typeface="Arial - 26"/>
              </a:rPr>
              <a:t>I will record the many ways on the front board!!!!</a:t>
            </a:r>
          </a:p>
          <a:p>
            <a:endParaRPr lang="en-US" sz="1900" smtClean="0">
              <a:solidFill>
                <a:srgbClr val="0000FF"/>
              </a:solidFill>
              <a:latin typeface="Arial - 26"/>
            </a:endParaRPr>
          </a:p>
          <a:p>
            <a:r>
              <a:rPr lang="en-US" sz="1900" smtClean="0">
                <a:solidFill>
                  <a:srgbClr val="0000FF"/>
                </a:solidFill>
                <a:latin typeface="Arial - 26"/>
              </a:rPr>
              <a:t>1.</a:t>
            </a:r>
            <a:r>
              <a:rPr lang="en-US" sz="1900" smtClean="0">
                <a:solidFill>
                  <a:srgbClr val="000000"/>
                </a:solidFill>
                <a:latin typeface="Arial - 26"/>
              </a:rPr>
              <a:t> Maria had 46 stickers. She went to sticker station and  bought 3 more strips of 10 and 2 singles. How many stickers  does Maria have now?</a:t>
            </a:r>
            <a:endParaRPr lang="en-US" sz="1900">
              <a:solidFill>
                <a:srgbClr val="000000"/>
              </a:solidFill>
              <a:latin typeface="Arial - 26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0"/>
            <a:ext cx="9626600" cy="34161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u="sng" smtClean="0">
                <a:solidFill>
                  <a:srgbClr val="000000"/>
                </a:solidFill>
                <a:latin typeface="Comic Sans MS - 25"/>
              </a:rPr>
              <a:t>Break Apart Strategy (Addition)</a:t>
            </a:r>
          </a:p>
          <a:p>
            <a:r>
              <a:rPr lang="en-US" sz="1900" u="sng" smtClean="0">
                <a:solidFill>
                  <a:srgbClr val="000000"/>
                </a:solidFill>
                <a:latin typeface="Comic Sans MS - 25"/>
              </a:rPr>
              <a:t>A</a:t>
            </a:r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dd the tens place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Add the ones place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Add the tens place and ones place together</a:t>
            </a:r>
          </a:p>
          <a:p>
            <a:endParaRPr lang="en-US" sz="1900" smtClean="0">
              <a:solidFill>
                <a:srgbClr val="000000"/>
              </a:solidFill>
              <a:latin typeface="Comic Sans MS - 25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45 + 67 = 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40 + 60 = 100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5 + 7 = 12</a:t>
            </a:r>
          </a:p>
          <a:p>
            <a:endParaRPr lang="en-US" sz="1900" smtClean="0">
              <a:solidFill>
                <a:srgbClr val="000000"/>
              </a:solidFill>
              <a:latin typeface="Comic Sans MS - 25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You try one...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67 + 89 = _____</a:t>
            </a:r>
            <a:endParaRPr lang="en-US" sz="1900">
              <a:solidFill>
                <a:srgbClr val="000000"/>
              </a:solidFill>
              <a:latin typeface="Comic Sans MS - 25"/>
            </a:endParaRPr>
          </a:p>
        </p:txBody>
      </p:sp>
    </p:spTree>
    <p:controls>
      <p:control spid="4098" name="ShockwaveFlash1" r:id="rId2" imgW="2516040" imgH="2516040"/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0"/>
            <a:ext cx="9626600" cy="37085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900" u="sng" smtClean="0">
                <a:solidFill>
                  <a:srgbClr val="000000"/>
                </a:solidFill>
                <a:latin typeface="Comic Sans MS - 25"/>
              </a:rPr>
              <a:t>Break Apart Strategy (Subtraction)</a:t>
            </a:r>
          </a:p>
          <a:p>
            <a:r>
              <a:rPr lang="en-US" sz="1900" u="sng" smtClean="0">
                <a:solidFill>
                  <a:srgbClr val="000000"/>
                </a:solidFill>
                <a:latin typeface="Comic Sans MS - 25"/>
              </a:rPr>
              <a:t>S</a:t>
            </a:r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ubtract the bigger number from the tens place value. DO NOT BREAK APART THE FIRST NUMBER with subtraction. 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Subtract the answer you get in step 1 from the ones place digit</a:t>
            </a:r>
          </a:p>
          <a:p>
            <a:endParaRPr lang="en-US" sz="1900" smtClean="0">
              <a:solidFill>
                <a:srgbClr val="000000"/>
              </a:solidFill>
              <a:latin typeface="Comic Sans MS - 25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68 - 15 = </a:t>
            </a:r>
          </a:p>
          <a:p>
            <a:endParaRPr lang="en-US" sz="1900" smtClean="0">
              <a:solidFill>
                <a:srgbClr val="000000"/>
              </a:solidFill>
              <a:latin typeface="Comic Sans MS - 25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68 - 10 = 58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58 - 5 = 53</a:t>
            </a:r>
          </a:p>
          <a:p>
            <a:endParaRPr lang="en-US" sz="1900" smtClean="0">
              <a:solidFill>
                <a:srgbClr val="000000"/>
              </a:solidFill>
              <a:latin typeface="Comic Sans MS - 25"/>
            </a:endParaRP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You try one...</a:t>
            </a:r>
          </a:p>
          <a:p>
            <a:r>
              <a:rPr lang="en-US" sz="1900" smtClean="0">
                <a:solidFill>
                  <a:srgbClr val="000000"/>
                </a:solidFill>
                <a:latin typeface="Comic Sans MS - 25"/>
              </a:rPr>
              <a:t>77 - 56 = _____</a:t>
            </a:r>
            <a:endParaRPr lang="en-US" sz="1900">
              <a:solidFill>
                <a:srgbClr val="000000"/>
              </a:solidFill>
              <a:latin typeface="Comic Sans MS - 25"/>
            </a:endParaRPr>
          </a:p>
        </p:txBody>
      </p:sp>
    </p:spTree>
    <p:controls>
      <p:control spid="5122" name="ShockwaveFlash1" r:id="rId2" imgW="2516040" imgH="2516040"/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109" y="325725"/>
            <a:ext cx="9071089" cy="34317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smtClean="0">
                <a:solidFill>
                  <a:srgbClr val="000000"/>
                </a:solidFill>
                <a:latin typeface="Arial - 28"/>
              </a:rPr>
              <a:t>Try these on your own using break apart strategy! </a:t>
            </a:r>
          </a:p>
          <a:p>
            <a:pPr algn="ctr"/>
            <a:r>
              <a:rPr lang="en-US" sz="2100" smtClean="0">
                <a:solidFill>
                  <a:srgbClr val="000000"/>
                </a:solidFill>
                <a:latin typeface="Arial - 28"/>
              </a:rPr>
              <a:t>(not in your notes)</a:t>
            </a: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r>
              <a:rPr lang="en-US" sz="2100" smtClean="0">
                <a:solidFill>
                  <a:srgbClr val="000000"/>
                </a:solidFill>
                <a:latin typeface="Arial - 28"/>
              </a:rPr>
              <a:t>46 + 87 = _______</a:t>
            </a: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endParaRPr lang="en-US" sz="2100" smtClean="0">
              <a:solidFill>
                <a:srgbClr val="000000"/>
              </a:solidFill>
              <a:latin typeface="Arial - 28"/>
            </a:endParaRPr>
          </a:p>
          <a:p>
            <a:pPr algn="ctr"/>
            <a:r>
              <a:rPr lang="en-US" sz="2100" smtClean="0">
                <a:solidFill>
                  <a:srgbClr val="000000"/>
                </a:solidFill>
                <a:latin typeface="Arial - 28"/>
              </a:rPr>
              <a:t>98 - 43 = ______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68" y="173983"/>
            <a:ext cx="9423531" cy="32932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Left Side:</a:t>
            </a:r>
          </a:p>
          <a:p>
            <a:pPr algn="ctr"/>
            <a:endParaRPr lang="en-US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Directions: Create a 3 tab foldable. On the front write each of these problems along with an equation for each. On the inside use 2 different strategies to solve (break apart &amp; place value blocks)</a:t>
            </a:r>
          </a:p>
          <a:p>
            <a:endParaRPr lang="en-US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1. Izzy went to the sticker station and bought 4 strips and 7 singles. Her friend gave her 6 more strips and 5 singles the next day at school. How many does she have in all?</a:t>
            </a:r>
          </a:p>
          <a:p>
            <a:endParaRPr lang="en-US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2. Eli had 8 strips and 5 single stickers. He gave 3 strips and 2 singles to his brother. How many does he have now?</a:t>
            </a:r>
          </a:p>
          <a:p>
            <a:endParaRPr lang="en-US" sz="1600" smtClean="0">
              <a:solidFill>
                <a:srgbClr val="000000"/>
              </a:solidFill>
              <a:latin typeface="Comic Sans MS - 22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mic Sans MS - 22"/>
              </a:rPr>
              <a:t>3. Sanjana has 14 strips and 8 singles. She bought 5 more strips and 7 singles at the store. How many stickers does she have altogether?</a:t>
            </a:r>
            <a:endParaRPr lang="en-US" sz="1600">
              <a:solidFill>
                <a:srgbClr val="000000"/>
              </a:solidFill>
              <a:latin typeface="Comic Sans MS - 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419100"/>
            <a:ext cx="100838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00"/>
                </a:solidFill>
                <a:latin typeface="Comic Sans MS - 29"/>
              </a:rPr>
              <a:t>Lesson Summary:</a:t>
            </a:r>
          </a:p>
          <a:p>
            <a:pPr algn="ctr"/>
            <a:r>
              <a:rPr lang="en-US" sz="2200" b="1" smtClean="0">
                <a:solidFill>
                  <a:srgbClr val="000000"/>
                </a:solidFill>
                <a:latin typeface="Comic Sans MS - 29"/>
              </a:rPr>
              <a:t>With your partner discuss...</a:t>
            </a:r>
          </a:p>
          <a:p>
            <a:pPr algn="ctr"/>
            <a:endParaRPr lang="en-US" sz="2200" b="1" smtClean="0">
              <a:solidFill>
                <a:srgbClr val="000000"/>
              </a:solidFill>
              <a:latin typeface="Comic Sans MS - 29"/>
            </a:endParaRPr>
          </a:p>
          <a:p>
            <a:r>
              <a:rPr lang="en-US" sz="2200" b="1" smtClean="0">
                <a:solidFill>
                  <a:srgbClr val="000000"/>
                </a:solidFill>
                <a:latin typeface="Comic Sans MS - 29"/>
              </a:rPr>
              <a:t>Ex</a:t>
            </a:r>
            <a:r>
              <a:rPr lang="en-US" sz="2200" smtClean="0">
                <a:solidFill>
                  <a:srgbClr val="000000"/>
                </a:solidFill>
                <a:latin typeface="Arial - 29"/>
              </a:rPr>
              <a:t>plain how the 100's board can help you solve 23 + 34.</a:t>
            </a: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Explain how to use the break apart method for 23 + 34.</a:t>
            </a:r>
          </a:p>
          <a:p>
            <a:endParaRPr lang="en-US" sz="2200" smtClean="0">
              <a:solidFill>
                <a:srgbClr val="000000"/>
              </a:solidFill>
              <a:latin typeface="Arial - 29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Arial - 29"/>
              </a:rPr>
              <a:t>Explain how to solve 31 + 17 using your place value blocks.</a:t>
            </a:r>
            <a:endParaRPr lang="en-US" sz="2200">
              <a:solidFill>
                <a:srgbClr val="000000"/>
              </a:solidFill>
              <a:latin typeface="Arial - 2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93700"/>
            <a:ext cx="7848600" cy="9390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Place Value Review</a:t>
            </a:r>
          </a:p>
          <a:p>
            <a:pPr algn="ctr"/>
            <a:r>
              <a:rPr lang="en-US" sz="2700" b="1" smtClean="0">
                <a:solidFill>
                  <a:srgbClr val="000000"/>
                </a:solidFill>
                <a:latin typeface="Arial - 36"/>
              </a:rPr>
              <a:t>O</a:t>
            </a:r>
            <a:r>
              <a:rPr lang="en-US" sz="2100" smtClean="0">
                <a:solidFill>
                  <a:srgbClr val="000000"/>
                </a:solidFill>
                <a:latin typeface="Arial - 28"/>
              </a:rPr>
              <a:t>rder the Following numbers least to greatest:</a:t>
            </a:r>
            <a:endParaRPr lang="en-US" sz="2100">
              <a:solidFill>
                <a:srgbClr val="000000"/>
              </a:solidFill>
              <a:latin typeface="Arial - 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7600" y="5499100"/>
            <a:ext cx="79883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27500" y="1549400"/>
            <a:ext cx="1092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7"/>
              </a:rPr>
              <a:t>58</a:t>
            </a:r>
            <a:endParaRPr lang="en-US" sz="2700">
              <a:solidFill>
                <a:srgbClr val="000000"/>
              </a:solidFill>
              <a:latin typeface="Arial - 3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100" y="2222500"/>
            <a:ext cx="13208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231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900" y="1397000"/>
            <a:ext cx="1397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53</a:t>
            </a:r>
            <a:endParaRPr lang="en-US" sz="3600">
              <a:solidFill>
                <a:srgbClr val="000000"/>
              </a:solidFill>
              <a:latin typeface="Arial - 4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1943100"/>
            <a:ext cx="1346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121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4500" y="1473200"/>
            <a:ext cx="1346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125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4600" y="1663700"/>
            <a:ext cx="1346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237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2800" y="2057400"/>
            <a:ext cx="1346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312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1841500"/>
            <a:ext cx="10668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56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927100"/>
            <a:ext cx="8775700" cy="883667"/>
            <a:chOff x="990600" y="927100"/>
            <a:chExt cx="8775700" cy="883667"/>
          </a:xfrm>
        </p:grpSpPr>
        <p:sp>
          <p:nvSpPr>
            <p:cNvPr id="2" name="Freeform 1"/>
            <p:cNvSpPr/>
            <p:nvPr/>
          </p:nvSpPr>
          <p:spPr>
            <a:xfrm>
              <a:off x="990600" y="927100"/>
              <a:ext cx="8668767" cy="883667"/>
            </a:xfrm>
            <a:custGeom>
              <a:avLst/>
              <a:gdLst/>
              <a:ahLst/>
              <a:cxnLst/>
              <a:rect l="0" t="0" r="0" b="0"/>
              <a:pathLst>
                <a:path w="8668767" h="883667">
                  <a:moveTo>
                    <a:pt x="0" y="0"/>
                  </a:moveTo>
                  <a:lnTo>
                    <a:pt x="8668766" y="0"/>
                  </a:lnTo>
                  <a:lnTo>
                    <a:pt x="8668766" y="883666"/>
                  </a:lnTo>
                  <a:lnTo>
                    <a:pt x="0" y="883666"/>
                  </a:lnTo>
                  <a:close/>
                </a:path>
              </a:pathLst>
            </a:custGeom>
            <a:solidFill>
              <a:srgbClr val="800080"/>
            </a:solidFill>
            <a:ln w="889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57300" y="1041400"/>
              <a:ext cx="8509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E6E6FA"/>
                  </a:solidFill>
                  <a:latin typeface="Comic Sans MS - 29"/>
                </a:rPr>
                <a:t>Drag the correct symbol into each equation.</a:t>
              </a:r>
              <a:endParaRPr lang="en-US" sz="2100" b="1">
                <a:solidFill>
                  <a:srgbClr val="E6E6FA"/>
                </a:solidFill>
                <a:latin typeface="Comic Sans MS - 29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6300" y="17526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&gt;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6100" y="17653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&lt;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7526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Arial - 96"/>
              </a:rPr>
              <a:t>=</a:t>
            </a:r>
            <a:endParaRPr lang="en-US" sz="7200">
              <a:solidFill>
                <a:srgbClr val="FF0000"/>
              </a:solidFill>
              <a:latin typeface="Arial - 96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1825" y="3076575"/>
            <a:ext cx="2377821" cy="1107822"/>
            <a:chOff x="631825" y="3076575"/>
            <a:chExt cx="2377821" cy="1107822"/>
          </a:xfrm>
        </p:grpSpPr>
        <p:sp>
          <p:nvSpPr>
            <p:cNvPr id="8" name="Freeform 7"/>
            <p:cNvSpPr/>
            <p:nvPr/>
          </p:nvSpPr>
          <p:spPr>
            <a:xfrm>
              <a:off x="631825" y="3076575"/>
              <a:ext cx="2377821" cy="1107822"/>
            </a:xfrm>
            <a:custGeom>
              <a:avLst/>
              <a:gdLst/>
              <a:ahLst/>
              <a:cxnLst/>
              <a:rect l="0" t="0" r="0" b="0"/>
              <a:pathLst>
                <a:path w="2377821" h="1107822">
                  <a:moveTo>
                    <a:pt x="0" y="0"/>
                  </a:moveTo>
                  <a:lnTo>
                    <a:pt x="2377820" y="0"/>
                  </a:lnTo>
                  <a:lnTo>
                    <a:pt x="2377820" y="1107821"/>
                  </a:lnTo>
                  <a:lnTo>
                    <a:pt x="0" y="110782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889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68425" y="3952875"/>
              <a:ext cx="812800" cy="0"/>
            </a:xfrm>
            <a:prstGeom prst="line">
              <a:avLst/>
            </a:prstGeom>
            <a:ln w="63500" cap="flat" cmpd="sng" algn="ctr">
              <a:solidFill>
                <a:srgbClr val="80008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84225" y="33178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12825" y="33051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1225" y="35337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4225" y="37496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25525" y="37496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65425" y="32924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87625" y="32924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97125" y="32924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86025" y="36226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89225" y="3622675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114300" y="107950"/>
                  </a:moveTo>
                  <a:lnTo>
                    <a:pt x="57150" y="215900"/>
                  </a:lnTo>
                  <a:lnTo>
                    <a:pt x="0" y="10795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5E"/>
            </a:solidFill>
            <a:ln w="38100" cap="flat" cmpd="sng" algn="ctr">
              <a:solidFill>
                <a:srgbClr val="0000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06825" y="3140075"/>
            <a:ext cx="2377822" cy="1107822"/>
            <a:chOff x="3806825" y="3140075"/>
            <a:chExt cx="2377822" cy="1107822"/>
          </a:xfrm>
        </p:grpSpPr>
        <p:sp>
          <p:nvSpPr>
            <p:cNvPr id="21" name="Freeform 20"/>
            <p:cNvSpPr/>
            <p:nvPr/>
          </p:nvSpPr>
          <p:spPr>
            <a:xfrm>
              <a:off x="3806825" y="3140075"/>
              <a:ext cx="2377822" cy="1107822"/>
            </a:xfrm>
            <a:custGeom>
              <a:avLst/>
              <a:gdLst/>
              <a:ahLst/>
              <a:cxnLst/>
              <a:rect l="0" t="0" r="0" b="0"/>
              <a:pathLst>
                <a:path w="2377822" h="1107822">
                  <a:moveTo>
                    <a:pt x="0" y="0"/>
                  </a:moveTo>
                  <a:lnTo>
                    <a:pt x="2377821" y="0"/>
                  </a:lnTo>
                  <a:lnTo>
                    <a:pt x="2377821" y="1107821"/>
                  </a:lnTo>
                  <a:lnTo>
                    <a:pt x="0" y="110782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889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9225" y="32797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89425" y="32924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11625" y="34956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946525" y="37369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289425" y="37115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24325" y="39528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89625" y="32924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02325" y="39147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89625" y="3597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606925" y="4067175"/>
              <a:ext cx="812800" cy="0"/>
            </a:xfrm>
            <a:prstGeom prst="line">
              <a:avLst/>
            </a:prstGeom>
            <a:ln w="63500" cap="flat" cmpd="sng" algn="ctr">
              <a:solidFill>
                <a:srgbClr val="80008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610225" y="32797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622925" y="39020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10225" y="35845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76200" y="0"/>
                  </a:moveTo>
                  <a:lnTo>
                    <a:pt x="94741" y="67690"/>
                  </a:lnTo>
                  <a:lnTo>
                    <a:pt x="152400" y="67690"/>
                  </a:lnTo>
                  <a:lnTo>
                    <a:pt x="106298" y="110109"/>
                  </a:lnTo>
                  <a:lnTo>
                    <a:pt x="122935" y="177800"/>
                  </a:lnTo>
                  <a:lnTo>
                    <a:pt x="76200" y="137667"/>
                  </a:lnTo>
                  <a:lnTo>
                    <a:pt x="29464" y="177800"/>
                  </a:lnTo>
                  <a:lnTo>
                    <a:pt x="46101" y="110109"/>
                  </a:lnTo>
                  <a:lnTo>
                    <a:pt x="0" y="67690"/>
                  </a:lnTo>
                  <a:lnTo>
                    <a:pt x="57658" y="6769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96125" y="3279775"/>
            <a:ext cx="2377821" cy="1107822"/>
            <a:chOff x="7096125" y="3279775"/>
            <a:chExt cx="2377821" cy="1107822"/>
          </a:xfrm>
        </p:grpSpPr>
        <p:sp>
          <p:nvSpPr>
            <p:cNvPr id="36" name="Freeform 35"/>
            <p:cNvSpPr/>
            <p:nvPr/>
          </p:nvSpPr>
          <p:spPr>
            <a:xfrm>
              <a:off x="7096125" y="3279775"/>
              <a:ext cx="2377821" cy="1107822"/>
            </a:xfrm>
            <a:custGeom>
              <a:avLst/>
              <a:gdLst/>
              <a:ahLst/>
              <a:cxnLst/>
              <a:rect l="0" t="0" r="0" b="0"/>
              <a:pathLst>
                <a:path w="2377821" h="1107822">
                  <a:moveTo>
                    <a:pt x="0" y="0"/>
                  </a:moveTo>
                  <a:lnTo>
                    <a:pt x="2377820" y="0"/>
                  </a:lnTo>
                  <a:lnTo>
                    <a:pt x="2377820" y="1107821"/>
                  </a:lnTo>
                  <a:lnTo>
                    <a:pt x="0" y="110782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889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210425" y="33813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197725" y="36226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210425" y="38639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197725" y="4105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77125" y="4105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477125" y="38639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64425" y="3597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464425" y="33686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731125" y="3597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05725" y="38639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09025" y="35845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721725" y="39274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845425" y="4257675"/>
              <a:ext cx="812800" cy="0"/>
            </a:xfrm>
            <a:prstGeom prst="line">
              <a:avLst/>
            </a:prstGeom>
            <a:ln w="63500" cap="flat" cmpd="sng" algn="ctr">
              <a:solidFill>
                <a:srgbClr val="80008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8950325" y="34194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963025" y="37242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963025" y="40290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242425" y="34321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42425" y="37496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217025" y="4054475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53213" y="147192"/>
                  </a:moveTo>
                  <a:lnTo>
                    <a:pt x="136143" y="0"/>
                  </a:lnTo>
                  <a:lnTo>
                    <a:pt x="152400" y="38353"/>
                  </a:lnTo>
                  <a:lnTo>
                    <a:pt x="53720" y="177800"/>
                  </a:lnTo>
                  <a:lnTo>
                    <a:pt x="0" y="118236"/>
                  </a:lnTo>
                  <a:lnTo>
                    <a:pt x="9779" y="89661"/>
                  </a:lnTo>
                  <a:close/>
                </a:path>
              </a:pathLst>
            </a:custGeom>
            <a:solidFill>
              <a:srgbClr val="32CD32"/>
            </a:solidFill>
            <a:ln w="38100" cap="flat" cmpd="sng" algn="ctr">
              <a:solidFill>
                <a:srgbClr val="32CD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143125" y="5108575"/>
            <a:ext cx="2377822" cy="1107822"/>
            <a:chOff x="2143125" y="5108575"/>
            <a:chExt cx="2377822" cy="1107822"/>
          </a:xfrm>
        </p:grpSpPr>
        <p:sp>
          <p:nvSpPr>
            <p:cNvPr id="57" name="Freeform 56"/>
            <p:cNvSpPr/>
            <p:nvPr/>
          </p:nvSpPr>
          <p:spPr>
            <a:xfrm>
              <a:off x="2143125" y="5108575"/>
              <a:ext cx="2377822" cy="1107822"/>
            </a:xfrm>
            <a:custGeom>
              <a:avLst/>
              <a:gdLst/>
              <a:ahLst/>
              <a:cxnLst/>
              <a:rect l="0" t="0" r="0" b="0"/>
              <a:pathLst>
                <a:path w="2377822" h="1107822">
                  <a:moveTo>
                    <a:pt x="0" y="0"/>
                  </a:moveTo>
                  <a:lnTo>
                    <a:pt x="2377821" y="0"/>
                  </a:lnTo>
                  <a:lnTo>
                    <a:pt x="2377821" y="1107821"/>
                  </a:lnTo>
                  <a:lnTo>
                    <a:pt x="0" y="1107821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889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70125" y="52482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779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779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52725" y="57435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84625" y="52228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270125" y="58705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511425" y="56292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511425" y="53244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270125" y="55403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070225" y="6048375"/>
              <a:ext cx="812800" cy="0"/>
            </a:xfrm>
            <a:prstGeom prst="line">
              <a:avLst/>
            </a:prstGeom>
            <a:ln w="63500" cap="flat" cmpd="sng" algn="ctr">
              <a:solidFill>
                <a:srgbClr val="80008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2752725" y="54514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11425" y="59213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5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9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238625" y="59340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84625" y="58070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238625" y="53371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984625" y="55149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238625" y="5629275"/>
              <a:ext cx="150115" cy="175515"/>
            </a:xfrm>
            <a:custGeom>
              <a:avLst/>
              <a:gdLst/>
              <a:ahLst/>
              <a:cxnLst/>
              <a:rect l="0" t="0" r="0" b="0"/>
              <a:pathLst>
                <a:path w="150115" h="175515">
                  <a:moveTo>
                    <a:pt x="57784" y="87757"/>
                  </a:moveTo>
                  <a:lnTo>
                    <a:pt x="0" y="30607"/>
                  </a:lnTo>
                  <a:lnTo>
                    <a:pt x="18288" y="0"/>
                  </a:lnTo>
                  <a:lnTo>
                    <a:pt x="75057" y="74803"/>
                  </a:lnTo>
                  <a:lnTo>
                    <a:pt x="131826" y="0"/>
                  </a:lnTo>
                  <a:lnTo>
                    <a:pt x="150114" y="30607"/>
                  </a:lnTo>
                  <a:lnTo>
                    <a:pt x="92328" y="87757"/>
                  </a:lnTo>
                  <a:lnTo>
                    <a:pt x="150114" y="144907"/>
                  </a:lnTo>
                  <a:lnTo>
                    <a:pt x="131826" y="175514"/>
                  </a:lnTo>
                  <a:lnTo>
                    <a:pt x="75057" y="100710"/>
                  </a:lnTo>
                  <a:lnTo>
                    <a:pt x="18288" y="175514"/>
                  </a:lnTo>
                  <a:lnTo>
                    <a:pt x="0" y="144907"/>
                  </a:lnTo>
                  <a:close/>
                </a:path>
              </a:pathLst>
            </a:custGeom>
            <a:solidFill>
              <a:srgbClr val="AFEEEE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Freeform 73"/>
          <p:cNvSpPr/>
          <p:nvPr/>
        </p:nvSpPr>
        <p:spPr>
          <a:xfrm>
            <a:off x="5530850" y="4737100"/>
            <a:ext cx="2391792" cy="1107822"/>
          </a:xfrm>
          <a:custGeom>
            <a:avLst/>
            <a:gdLst/>
            <a:ahLst/>
            <a:cxnLst/>
            <a:rect l="0" t="0" r="0" b="0"/>
            <a:pathLst>
              <a:path w="2391792" h="1107822">
                <a:moveTo>
                  <a:pt x="0" y="0"/>
                </a:moveTo>
                <a:lnTo>
                  <a:pt x="2391791" y="0"/>
                </a:lnTo>
                <a:lnTo>
                  <a:pt x="2391791" y="1107821"/>
                </a:lnTo>
                <a:lnTo>
                  <a:pt x="0" y="1107821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889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 rot="7620000">
            <a:off x="5842000" y="49847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7620000">
            <a:off x="5816600" y="53149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7620000">
            <a:off x="7175500" y="50482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 rot="7620000">
            <a:off x="7632700" y="51879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 rot="7620000">
            <a:off x="7645400" y="48704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rot="7620000">
            <a:off x="7569200" y="5492750"/>
            <a:ext cx="165101" cy="304801"/>
          </a:xfrm>
          <a:custGeom>
            <a:avLst/>
            <a:gdLst/>
            <a:ahLst/>
            <a:cxnLst/>
            <a:rect l="0" t="0" r="0" b="0"/>
            <a:pathLst>
              <a:path w="165101" h="304801">
                <a:moveTo>
                  <a:pt x="165100" y="127000"/>
                </a:moveTo>
                <a:lnTo>
                  <a:pt x="123825" y="127000"/>
                </a:lnTo>
                <a:lnTo>
                  <a:pt x="123825" y="304800"/>
                </a:lnTo>
                <a:lnTo>
                  <a:pt x="41275" y="304800"/>
                </a:lnTo>
                <a:lnTo>
                  <a:pt x="41275" y="127000"/>
                </a:lnTo>
                <a:lnTo>
                  <a:pt x="0" y="127000"/>
                </a:lnTo>
                <a:lnTo>
                  <a:pt x="82550" y="0"/>
                </a:lnTo>
                <a:close/>
              </a:path>
            </a:pathLst>
          </a:custGeom>
          <a:solidFill>
            <a:srgbClr val="7B7BC0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6273800" y="5651500"/>
            <a:ext cx="812800" cy="0"/>
          </a:xfrm>
          <a:prstGeom prst="line">
            <a:avLst/>
          </a:prstGeom>
          <a:ln w="63500" cap="flat" cmpd="sng" algn="ctr">
            <a:solidFill>
              <a:srgbClr val="80008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86200" y="3454400"/>
            <a:ext cx="939800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00"/>
                </a:solidFill>
                <a:latin typeface="Arial - 25"/>
              </a:rPr>
              <a:t>525</a:t>
            </a:r>
            <a:endParaRPr lang="en-US" sz="1900">
              <a:solidFill>
                <a:srgbClr val="000000"/>
              </a:solidFill>
              <a:latin typeface="Arial - 25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10200" y="3505200"/>
            <a:ext cx="7112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2"/>
              </a:rPr>
              <a:t>512</a:t>
            </a:r>
            <a:endParaRPr lang="en-US" sz="16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62400" y="228600"/>
            <a:ext cx="3225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Comic Sans MS - 24"/>
              </a:rPr>
              <a:t>Place Value Review</a:t>
            </a:r>
            <a:endParaRPr lang="en-US" b="1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26300" y="17653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Arial - 96"/>
              </a:rPr>
              <a:t>=</a:t>
            </a:r>
            <a:endParaRPr lang="en-US" sz="7200">
              <a:solidFill>
                <a:srgbClr val="FF0000"/>
              </a:solidFill>
              <a:latin typeface="Arial - 96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46300" y="17399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&gt;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33600" y="17399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&gt;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59000" y="17145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&gt;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68800" y="1765300"/>
            <a:ext cx="17018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smtClean="0">
                <a:solidFill>
                  <a:srgbClr val="00008B"/>
                </a:solidFill>
                <a:latin typeface="Arial - 96"/>
              </a:rPr>
              <a:t>&lt;</a:t>
            </a:r>
            <a:endParaRPr lang="en-US" sz="7200">
              <a:solidFill>
                <a:srgbClr val="00008B"/>
              </a:solidFill>
              <a:latin typeface="Arial - 9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63500"/>
            <a:ext cx="84074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0000FF"/>
                </a:solidFill>
                <a:latin typeface="Comic Sans MS - 29"/>
              </a:rPr>
              <a:t>Quick Math...5 seconds </a:t>
            </a:r>
          </a:p>
          <a:p>
            <a:pPr algn="ctr"/>
            <a:r>
              <a:rPr lang="en-US" sz="2100" b="1" smtClean="0">
                <a:solidFill>
                  <a:srgbClr val="0000FF"/>
                </a:solidFill>
                <a:latin typeface="Comic Sans MS - 29"/>
              </a:rPr>
              <a:t>Tell, How Many?</a:t>
            </a:r>
            <a:endParaRPr lang="en-US" sz="2100" b="1">
              <a:solidFill>
                <a:srgbClr val="0000FF"/>
              </a:solidFill>
              <a:latin typeface="Comic Sans MS - 29"/>
            </a:endParaRPr>
          </a:p>
        </p:txBody>
      </p:sp>
      <p:pic>
        <p:nvPicPr>
          <p:cNvPr id="3" name="Picture 2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0" y="1244600"/>
            <a:ext cx="4670297" cy="5461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54860" y="1978660"/>
            <a:ext cx="631445" cy="4388867"/>
            <a:chOff x="2054860" y="1978660"/>
            <a:chExt cx="631445" cy="4388867"/>
          </a:xfrm>
        </p:grpSpPr>
        <p:sp>
          <p:nvSpPr>
            <p:cNvPr id="2" name="Freeform 1"/>
            <p:cNvSpPr/>
            <p:nvPr/>
          </p:nvSpPr>
          <p:spPr>
            <a:xfrm>
              <a:off x="2054860" y="1978660"/>
              <a:ext cx="631445" cy="4388867"/>
            </a:xfrm>
            <a:custGeom>
              <a:avLst/>
              <a:gdLst/>
              <a:ahLst/>
              <a:cxnLst/>
              <a:rect l="0" t="0" r="0" b="0"/>
              <a:pathLst>
                <a:path w="631445" h="4388867">
                  <a:moveTo>
                    <a:pt x="0" y="0"/>
                  </a:moveTo>
                  <a:lnTo>
                    <a:pt x="631444" y="0"/>
                  </a:lnTo>
                  <a:lnTo>
                    <a:pt x="631444" y="4388866"/>
                  </a:lnTo>
                  <a:lnTo>
                    <a:pt x="0" y="43888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2175764" y="2080641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682"/>
                  </a:lnTo>
                  <a:lnTo>
                    <a:pt x="389636" y="130682"/>
                  </a:lnTo>
                  <a:lnTo>
                    <a:pt x="271780" y="212725"/>
                  </a:lnTo>
                  <a:lnTo>
                    <a:pt x="314325" y="343281"/>
                  </a:lnTo>
                  <a:lnTo>
                    <a:pt x="194818" y="265938"/>
                  </a:lnTo>
                  <a:lnTo>
                    <a:pt x="75437" y="343281"/>
                  </a:lnTo>
                  <a:lnTo>
                    <a:pt x="117856" y="212725"/>
                  </a:lnTo>
                  <a:lnTo>
                    <a:pt x="0" y="130682"/>
                  </a:lnTo>
                  <a:lnTo>
                    <a:pt x="147319" y="13068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75764" y="2516758"/>
              <a:ext cx="389637" cy="343156"/>
            </a:xfrm>
            <a:custGeom>
              <a:avLst/>
              <a:gdLst/>
              <a:ahLst/>
              <a:cxnLst/>
              <a:rect l="0" t="0" r="0" b="0"/>
              <a:pathLst>
                <a:path w="389637" h="343156">
                  <a:moveTo>
                    <a:pt x="194818" y="0"/>
                  </a:moveTo>
                  <a:lnTo>
                    <a:pt x="242315" y="130556"/>
                  </a:lnTo>
                  <a:lnTo>
                    <a:pt x="389636" y="130556"/>
                  </a:lnTo>
                  <a:lnTo>
                    <a:pt x="271780" y="212599"/>
                  </a:lnTo>
                  <a:lnTo>
                    <a:pt x="314197" y="343155"/>
                  </a:lnTo>
                  <a:lnTo>
                    <a:pt x="194818" y="265812"/>
                  </a:lnTo>
                  <a:lnTo>
                    <a:pt x="75437" y="343155"/>
                  </a:lnTo>
                  <a:lnTo>
                    <a:pt x="117983" y="212599"/>
                  </a:lnTo>
                  <a:lnTo>
                    <a:pt x="0" y="130556"/>
                  </a:lnTo>
                  <a:lnTo>
                    <a:pt x="147319" y="1305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75764" y="2943479"/>
              <a:ext cx="389637" cy="343155"/>
            </a:xfrm>
            <a:custGeom>
              <a:avLst/>
              <a:gdLst/>
              <a:ahLst/>
              <a:cxnLst/>
              <a:rect l="0" t="0" r="0" b="0"/>
              <a:pathLst>
                <a:path w="389637" h="343155">
                  <a:moveTo>
                    <a:pt x="194818" y="0"/>
                  </a:moveTo>
                  <a:lnTo>
                    <a:pt x="242315" y="130556"/>
                  </a:lnTo>
                  <a:lnTo>
                    <a:pt x="389636" y="130556"/>
                  </a:lnTo>
                  <a:lnTo>
                    <a:pt x="271780" y="212597"/>
                  </a:lnTo>
                  <a:lnTo>
                    <a:pt x="314197" y="343154"/>
                  </a:lnTo>
                  <a:lnTo>
                    <a:pt x="194818" y="265810"/>
                  </a:lnTo>
                  <a:lnTo>
                    <a:pt x="75437" y="343154"/>
                  </a:lnTo>
                  <a:lnTo>
                    <a:pt x="117983" y="212597"/>
                  </a:lnTo>
                  <a:lnTo>
                    <a:pt x="0" y="130556"/>
                  </a:lnTo>
                  <a:lnTo>
                    <a:pt x="147319" y="1305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75764" y="3370198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556"/>
                  </a:lnTo>
                  <a:lnTo>
                    <a:pt x="389636" y="130556"/>
                  </a:lnTo>
                  <a:lnTo>
                    <a:pt x="271780" y="212598"/>
                  </a:lnTo>
                  <a:lnTo>
                    <a:pt x="314197" y="343281"/>
                  </a:lnTo>
                  <a:lnTo>
                    <a:pt x="194818" y="265811"/>
                  </a:lnTo>
                  <a:lnTo>
                    <a:pt x="75437" y="343281"/>
                  </a:lnTo>
                  <a:lnTo>
                    <a:pt x="117983" y="212598"/>
                  </a:lnTo>
                  <a:lnTo>
                    <a:pt x="0" y="130556"/>
                  </a:lnTo>
                  <a:lnTo>
                    <a:pt x="147319" y="1305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75764" y="3829811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684"/>
                  </a:lnTo>
                  <a:lnTo>
                    <a:pt x="389636" y="130684"/>
                  </a:lnTo>
                  <a:lnTo>
                    <a:pt x="271780" y="212598"/>
                  </a:lnTo>
                  <a:lnTo>
                    <a:pt x="314197" y="343281"/>
                  </a:lnTo>
                  <a:lnTo>
                    <a:pt x="194818" y="265939"/>
                  </a:lnTo>
                  <a:lnTo>
                    <a:pt x="75437" y="343281"/>
                  </a:lnTo>
                  <a:lnTo>
                    <a:pt x="117983" y="212598"/>
                  </a:lnTo>
                  <a:lnTo>
                    <a:pt x="0" y="130684"/>
                  </a:lnTo>
                  <a:lnTo>
                    <a:pt x="147319" y="130684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75764" y="4223639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682"/>
                  </a:lnTo>
                  <a:lnTo>
                    <a:pt x="389636" y="130682"/>
                  </a:lnTo>
                  <a:lnTo>
                    <a:pt x="271780" y="212597"/>
                  </a:lnTo>
                  <a:lnTo>
                    <a:pt x="314197" y="343281"/>
                  </a:lnTo>
                  <a:lnTo>
                    <a:pt x="194818" y="265938"/>
                  </a:lnTo>
                  <a:lnTo>
                    <a:pt x="75437" y="343281"/>
                  </a:lnTo>
                  <a:lnTo>
                    <a:pt x="117983" y="212597"/>
                  </a:lnTo>
                  <a:lnTo>
                    <a:pt x="0" y="130682"/>
                  </a:lnTo>
                  <a:lnTo>
                    <a:pt x="147319" y="13068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75764" y="4622546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682"/>
                  </a:lnTo>
                  <a:lnTo>
                    <a:pt x="389636" y="130682"/>
                  </a:lnTo>
                  <a:lnTo>
                    <a:pt x="271780" y="212598"/>
                  </a:lnTo>
                  <a:lnTo>
                    <a:pt x="314197" y="343281"/>
                  </a:lnTo>
                  <a:lnTo>
                    <a:pt x="194818" y="265938"/>
                  </a:lnTo>
                  <a:lnTo>
                    <a:pt x="75437" y="343281"/>
                  </a:lnTo>
                  <a:lnTo>
                    <a:pt x="117983" y="212598"/>
                  </a:lnTo>
                  <a:lnTo>
                    <a:pt x="0" y="130682"/>
                  </a:lnTo>
                  <a:lnTo>
                    <a:pt x="147319" y="13068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75764" y="5021453"/>
              <a:ext cx="389637" cy="343282"/>
            </a:xfrm>
            <a:custGeom>
              <a:avLst/>
              <a:gdLst/>
              <a:ahLst/>
              <a:cxnLst/>
              <a:rect l="0" t="0" r="0" b="0"/>
              <a:pathLst>
                <a:path w="389637" h="343282">
                  <a:moveTo>
                    <a:pt x="194818" y="0"/>
                  </a:moveTo>
                  <a:lnTo>
                    <a:pt x="242315" y="130682"/>
                  </a:lnTo>
                  <a:lnTo>
                    <a:pt x="389636" y="130682"/>
                  </a:lnTo>
                  <a:lnTo>
                    <a:pt x="271780" y="212598"/>
                  </a:lnTo>
                  <a:lnTo>
                    <a:pt x="314197" y="343281"/>
                  </a:lnTo>
                  <a:lnTo>
                    <a:pt x="194818" y="265937"/>
                  </a:lnTo>
                  <a:lnTo>
                    <a:pt x="75437" y="343281"/>
                  </a:lnTo>
                  <a:lnTo>
                    <a:pt x="117983" y="212598"/>
                  </a:lnTo>
                  <a:lnTo>
                    <a:pt x="0" y="130682"/>
                  </a:lnTo>
                  <a:lnTo>
                    <a:pt x="147319" y="13068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75764" y="5485383"/>
              <a:ext cx="389637" cy="343155"/>
            </a:xfrm>
            <a:custGeom>
              <a:avLst/>
              <a:gdLst/>
              <a:ahLst/>
              <a:cxnLst/>
              <a:rect l="0" t="0" r="0" b="0"/>
              <a:pathLst>
                <a:path w="389637" h="343155">
                  <a:moveTo>
                    <a:pt x="194818" y="0"/>
                  </a:moveTo>
                  <a:lnTo>
                    <a:pt x="242315" y="130556"/>
                  </a:lnTo>
                  <a:lnTo>
                    <a:pt x="389636" y="130556"/>
                  </a:lnTo>
                  <a:lnTo>
                    <a:pt x="271780" y="212598"/>
                  </a:lnTo>
                  <a:lnTo>
                    <a:pt x="314197" y="343154"/>
                  </a:lnTo>
                  <a:lnTo>
                    <a:pt x="194818" y="265811"/>
                  </a:lnTo>
                  <a:lnTo>
                    <a:pt x="75437" y="343154"/>
                  </a:lnTo>
                  <a:lnTo>
                    <a:pt x="117983" y="212598"/>
                  </a:lnTo>
                  <a:lnTo>
                    <a:pt x="0" y="130556"/>
                  </a:lnTo>
                  <a:lnTo>
                    <a:pt x="147319" y="1305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75764" y="5912103"/>
              <a:ext cx="389637" cy="343155"/>
            </a:xfrm>
            <a:custGeom>
              <a:avLst/>
              <a:gdLst/>
              <a:ahLst/>
              <a:cxnLst/>
              <a:rect l="0" t="0" r="0" b="0"/>
              <a:pathLst>
                <a:path w="389637" h="343155">
                  <a:moveTo>
                    <a:pt x="194818" y="0"/>
                  </a:moveTo>
                  <a:lnTo>
                    <a:pt x="242315" y="130556"/>
                  </a:lnTo>
                  <a:lnTo>
                    <a:pt x="389636" y="130556"/>
                  </a:lnTo>
                  <a:lnTo>
                    <a:pt x="271780" y="212598"/>
                  </a:lnTo>
                  <a:lnTo>
                    <a:pt x="314197" y="343154"/>
                  </a:lnTo>
                  <a:lnTo>
                    <a:pt x="194818" y="265811"/>
                  </a:lnTo>
                  <a:lnTo>
                    <a:pt x="75437" y="343154"/>
                  </a:lnTo>
                  <a:lnTo>
                    <a:pt x="117983" y="212598"/>
                  </a:lnTo>
                  <a:lnTo>
                    <a:pt x="0" y="130556"/>
                  </a:lnTo>
                  <a:lnTo>
                    <a:pt x="147319" y="13055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35625" y="1914525"/>
            <a:ext cx="751204" cy="512317"/>
            <a:chOff x="5635625" y="1914525"/>
            <a:chExt cx="751204" cy="512317"/>
          </a:xfrm>
        </p:grpSpPr>
        <p:pic>
          <p:nvPicPr>
            <p:cNvPr id="14" name="Picture 13" descr="S(2)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625" y="1914525"/>
              <a:ext cx="751204" cy="5121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669788" y="2426842"/>
              <a:ext cx="597662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20700" y="215900"/>
            <a:ext cx="970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00"/>
                </a:solidFill>
                <a:latin typeface="Comic Sans MS - 27"/>
              </a:rPr>
              <a:t>Below are a strip of 10 stickers and a single sticker.  Create a number by dragging and dropping these and  tell what number you created.</a:t>
            </a:r>
            <a:endParaRPr lang="en-US" sz="2000" b="1">
              <a:solidFill>
                <a:srgbClr val="000000"/>
              </a:solidFill>
              <a:latin typeface="Comic Sans MS - 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5400000">
            <a:off x="3848100" y="1346200"/>
            <a:ext cx="1225551" cy="179959"/>
          </a:xfrm>
          <a:custGeom>
            <a:avLst/>
            <a:gdLst/>
            <a:ahLst/>
            <a:cxnLst/>
            <a:rect l="0" t="0" r="0" b="0"/>
            <a:pathLst>
              <a:path w="1225551" h="179959">
                <a:moveTo>
                  <a:pt x="0" y="0"/>
                </a:moveTo>
                <a:lnTo>
                  <a:pt x="1225550" y="0"/>
                </a:lnTo>
                <a:lnTo>
                  <a:pt x="1225550" y="179958"/>
                </a:lnTo>
                <a:lnTo>
                  <a:pt x="0" y="179958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38300" y="1282700"/>
            <a:ext cx="154433" cy="154559"/>
          </a:xfrm>
          <a:custGeom>
            <a:avLst/>
            <a:gdLst/>
            <a:ahLst/>
            <a:cxnLst/>
            <a:rect l="0" t="0" r="0" b="0"/>
            <a:pathLst>
              <a:path w="154433" h="154559">
                <a:moveTo>
                  <a:pt x="0" y="0"/>
                </a:moveTo>
                <a:lnTo>
                  <a:pt x="154432" y="0"/>
                </a:lnTo>
                <a:lnTo>
                  <a:pt x="154432" y="154558"/>
                </a:lnTo>
                <a:lnTo>
                  <a:pt x="0" y="154558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467600" y="778891"/>
            <a:ext cx="1222121" cy="1227710"/>
          </a:xfrm>
          <a:custGeom>
            <a:avLst/>
            <a:gdLst/>
            <a:ahLst/>
            <a:cxnLst/>
            <a:rect l="0" t="0" r="0" b="0"/>
            <a:pathLst>
              <a:path w="1222121" h="1227710">
                <a:moveTo>
                  <a:pt x="0" y="0"/>
                </a:moveTo>
                <a:lnTo>
                  <a:pt x="1222120" y="0"/>
                </a:lnTo>
                <a:lnTo>
                  <a:pt x="1222120" y="1227709"/>
                </a:lnTo>
                <a:lnTo>
                  <a:pt x="0" y="1227709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6200" y="330200"/>
            <a:ext cx="1016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Ones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0" y="317500"/>
            <a:ext cx="990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Tens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800" y="266700"/>
            <a:ext cx="1676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Hundreds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" y="2565400"/>
            <a:ext cx="9982200" cy="27546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b="1" smtClean="0">
                <a:solidFill>
                  <a:srgbClr val="000000"/>
                </a:solidFill>
                <a:latin typeface="Comic Sans MS - 26"/>
              </a:rPr>
              <a:t>Discussion: Use your place value blocks to help you. What is  the sum of the following problems...</a:t>
            </a:r>
          </a:p>
          <a:p>
            <a:r>
              <a:rPr lang="en-US" sz="1900" b="1" smtClean="0">
                <a:solidFill>
                  <a:srgbClr val="000000"/>
                </a:solidFill>
                <a:latin typeface="Comic Sans MS - 26"/>
              </a:rPr>
              <a:t>2</a:t>
            </a:r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7 + 10 =</a:t>
            </a:r>
          </a:p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l</a:t>
            </a:r>
            <a:r>
              <a:rPr lang="en-US" sz="1000" smtClean="0">
                <a:solidFill>
                  <a:srgbClr val="000000"/>
                </a:solidFill>
                <a:latin typeface="Comic Sans MS - 14"/>
              </a:rPr>
              <a:t>ets look and see how we could use another math tool------ a 100's chart to help us... ( on next slide)</a:t>
            </a:r>
          </a:p>
          <a:p>
            <a:r>
              <a:rPr lang="en-US" sz="1000" smtClean="0">
                <a:solidFill>
                  <a:srgbClr val="000000"/>
                </a:solidFill>
                <a:latin typeface="Comic Sans MS - 14"/>
              </a:rPr>
              <a:t>3</a:t>
            </a:r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7 + 10 =</a:t>
            </a:r>
          </a:p>
          <a:p>
            <a:endParaRPr lang="en-US" sz="2700" smtClean="0">
              <a:solidFill>
                <a:srgbClr val="000000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47 + 20 =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Button.png">
            <a:hlinkClick r:id="" action="ppaction://hlinkshowjump?jump=firstslide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 rot="16200000">
            <a:off x="0" y="3111500"/>
            <a:ext cx="4622800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DF4800"/>
                </a:solidFill>
                <a:latin typeface="Arial - 39"/>
              </a:rPr>
              <a:t>Hundred's Board</a:t>
            </a:r>
            <a:endParaRPr lang="en-US" sz="2900" b="1">
              <a:solidFill>
                <a:srgbClr val="DF4800"/>
              </a:solidFill>
              <a:latin typeface="Arial - 39"/>
            </a:endParaRPr>
          </a:p>
        </p:txBody>
      </p:sp>
      <p:pic>
        <p:nvPicPr>
          <p:cNvPr id="4" name="Picture 3" descr="backIcon(1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2717" y="6858000"/>
            <a:ext cx="901700" cy="901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261100" y="1358900"/>
            <a:ext cx="2540000" cy="25237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mtClean="0"/>
          </a:p>
          <a:p>
            <a:r>
              <a:rPr lang="en-US" smtClean="0"/>
              <a:t>2</a:t>
            </a:r>
            <a:r>
              <a:rPr lang="en-US" sz="2800" smtClean="0">
                <a:solidFill>
                  <a:srgbClr val="000000"/>
                </a:solidFill>
                <a:latin typeface="Arial - 37"/>
              </a:rPr>
              <a:t>7 + 10=</a:t>
            </a:r>
          </a:p>
          <a:p>
            <a:endParaRPr lang="en-US" sz="2800" smtClean="0">
              <a:solidFill>
                <a:srgbClr val="000000"/>
              </a:solidFill>
              <a:latin typeface="Arial - 37"/>
            </a:endParaRPr>
          </a:p>
          <a:p>
            <a:r>
              <a:rPr lang="en-US" sz="2800" smtClean="0">
                <a:solidFill>
                  <a:srgbClr val="000000"/>
                </a:solidFill>
                <a:latin typeface="Arial - 37"/>
              </a:rPr>
              <a:t>37 + 10=</a:t>
            </a:r>
          </a:p>
          <a:p>
            <a:endParaRPr lang="en-US" sz="2800" smtClean="0">
              <a:solidFill>
                <a:srgbClr val="000000"/>
              </a:solidFill>
              <a:latin typeface="Arial - 37"/>
            </a:endParaRPr>
          </a:p>
          <a:p>
            <a:r>
              <a:rPr lang="en-US" sz="2800" smtClean="0">
                <a:solidFill>
                  <a:srgbClr val="000000"/>
                </a:solidFill>
                <a:latin typeface="Arial - 37"/>
              </a:rPr>
              <a:t>47 + 20=</a:t>
            </a:r>
            <a:endParaRPr lang="en-US" sz="2800">
              <a:solidFill>
                <a:srgbClr val="000000"/>
              </a:solidFill>
              <a:latin typeface="Arial - 37"/>
            </a:endParaRPr>
          </a:p>
        </p:txBody>
      </p:sp>
    </p:spTree>
    <p:controls>
      <p:control spid="1026" name="ShockwaveFlash1" r:id="rId2" imgW="5391000" imgH="6692760"/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266700"/>
            <a:ext cx="6731000" cy="53254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Lets Discuss....</a:t>
            </a: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H</a:t>
            </a:r>
            <a:r>
              <a:rPr lang="en-US" sz="1900" smtClean="0">
                <a:solidFill>
                  <a:srgbClr val="000000"/>
                </a:solidFill>
                <a:latin typeface="Arial - 26"/>
              </a:rPr>
              <a:t>ow many towers of ten did you start with?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singles?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What did you do when you had to add ten?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towers of ten did you have then?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How many singles?</a:t>
            </a:r>
          </a:p>
          <a:p>
            <a:r>
              <a:rPr lang="en-US" sz="1900" smtClean="0">
                <a:solidFill>
                  <a:srgbClr val="000000"/>
                </a:solidFill>
                <a:latin typeface="Arial - 26"/>
              </a:rPr>
              <a:t>2</a:t>
            </a:r>
            <a:r>
              <a:rPr lang="en-US" sz="3600" smtClean="0">
                <a:solidFill>
                  <a:srgbClr val="000000"/>
                </a:solidFill>
                <a:latin typeface="Arial - 48"/>
              </a:rPr>
              <a:t>7 + 10=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37 + 10=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47 + 20=</a:t>
            </a:r>
            <a:endParaRPr lang="en-US" sz="3600">
              <a:solidFill>
                <a:srgbClr val="000000"/>
              </a:solidFill>
              <a:latin typeface="Arial - 4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3060700"/>
            <a:ext cx="24130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68 - 10 =</a:t>
            </a:r>
          </a:p>
          <a:p>
            <a:endParaRPr lang="en-US" sz="2700" smtClean="0">
              <a:solidFill>
                <a:srgbClr val="000000"/>
              </a:solidFill>
              <a:latin typeface="Arial - 36"/>
            </a:endParaRP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58 - 20 =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700" y="469900"/>
            <a:ext cx="87122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Discussion: What is the difference of the  following problems...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78 - 10 =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l</a:t>
            </a:r>
            <a:r>
              <a:rPr lang="en-US" sz="1000" smtClean="0">
                <a:solidFill>
                  <a:srgbClr val="000000"/>
                </a:solidFill>
                <a:latin typeface="Arial - 14"/>
              </a:rPr>
              <a:t>ets look and see how we could use another math tool------ a 100's chart to help us... ( on next slide)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Arial</vt:lpstr>
      <vt:lpstr>Comic Sans MS - 28</vt:lpstr>
      <vt:lpstr>Calibri</vt:lpstr>
      <vt:lpstr>Arial - 5</vt:lpstr>
      <vt:lpstr>Comic Sans MS - 24</vt:lpstr>
      <vt:lpstr>Arial - 36</vt:lpstr>
      <vt:lpstr>Arial - 28</vt:lpstr>
      <vt:lpstr>Arial - 37</vt:lpstr>
      <vt:lpstr>Arial - 35</vt:lpstr>
      <vt:lpstr>Arial - 48</vt:lpstr>
      <vt:lpstr>Comic Sans MS - 29</vt:lpstr>
      <vt:lpstr>Arial - 96</vt:lpstr>
      <vt:lpstr>Arial - 25</vt:lpstr>
      <vt:lpstr>Arial - 22</vt:lpstr>
      <vt:lpstr>Comic Sans MS - 27</vt:lpstr>
      <vt:lpstr>Comic Sans MS - 23</vt:lpstr>
      <vt:lpstr>Comic Sans MS - 26</vt:lpstr>
      <vt:lpstr>Comic Sans MS - 36</vt:lpstr>
      <vt:lpstr>Comic Sans MS - 14</vt:lpstr>
      <vt:lpstr>Arial - 39</vt:lpstr>
      <vt:lpstr>Arial - 26</vt:lpstr>
      <vt:lpstr>Arial - 14</vt:lpstr>
      <vt:lpstr>Comic Sans MS - 25</vt:lpstr>
      <vt:lpstr>Comic Sans MS - 22</vt:lpstr>
      <vt:lpstr>Arial - 29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jaime1.deming</dc:creator>
  <cp:lastModifiedBy>jaime1.deming</cp:lastModifiedBy>
  <cp:revision>1</cp:revision>
  <dcterms:created xsi:type="dcterms:W3CDTF">2014-09-16T19:12:25Z</dcterms:created>
  <dcterms:modified xsi:type="dcterms:W3CDTF">2014-09-16T19:13:13Z</dcterms:modified>
</cp:coreProperties>
</file>