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61" r:id="rId4"/>
    <p:sldId id="264" r:id="rId5"/>
    <p:sldId id="266" r:id="rId6"/>
    <p:sldId id="263" r:id="rId7"/>
    <p:sldId id="262" r:id="rId8"/>
    <p:sldId id="257" r:id="rId9"/>
    <p:sldId id="258" r:id="rId10"/>
    <p:sldId id="259" r:id="rId11"/>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67" autoAdjust="0"/>
    <p:restoredTop sz="94660"/>
  </p:normalViewPr>
  <p:slideViewPr>
    <p:cSldViewPr>
      <p:cViewPr>
        <p:scale>
          <a:sx n="100" d="100"/>
          <a:sy n="100" d="100"/>
        </p:scale>
        <p:origin x="108" y="-10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8D54B8-68C4-4D4D-B6EE-6E93C0032DAD}" type="datetimeFigureOut">
              <a:rPr lang="en-US" smtClean="0"/>
              <a:t>1/29/2016</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83774F-7560-4A11-A383-70E63D519DE4}" type="slidenum">
              <a:rPr lang="en-US" smtClean="0"/>
              <a:t>‹#›</a:t>
            </a:fld>
            <a:endParaRPr lang="en-US"/>
          </a:p>
        </p:txBody>
      </p:sp>
    </p:spTree>
    <p:extLst>
      <p:ext uri="{BB962C8B-B14F-4D97-AF65-F5344CB8AC3E}">
        <p14:creationId xmlns:p14="http://schemas.microsoft.com/office/powerpoint/2010/main" val="1748015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3774F-7560-4A11-A383-70E63D519DE4}" type="slidenum">
              <a:rPr lang="en-US" smtClean="0"/>
              <a:t>10</a:t>
            </a:fld>
            <a:endParaRPr lang="en-US"/>
          </a:p>
        </p:txBody>
      </p:sp>
    </p:spTree>
    <p:extLst>
      <p:ext uri="{BB962C8B-B14F-4D97-AF65-F5344CB8AC3E}">
        <p14:creationId xmlns:p14="http://schemas.microsoft.com/office/powerpoint/2010/main" val="224147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0FFBC-D788-47DD-BD64-B13F7CDF7DD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0FFBC-D788-47DD-BD64-B13F7CDF7DD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0FFBC-D788-47DD-BD64-B13F7CDF7DD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0FFBC-D788-47DD-BD64-B13F7CDF7DD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0FFBC-D788-47DD-BD64-B13F7CDF7DD0}"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0FFBC-D788-47DD-BD64-B13F7CDF7DD0}"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0FFBC-D788-47DD-BD64-B13F7CDF7DD0}"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0FFBC-D788-47DD-BD64-B13F7CDF7DD0}"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0FFBC-D788-47DD-BD64-B13F7CDF7DD0}"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0FFBC-D788-47DD-BD64-B13F7CDF7DD0}"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0FFBC-D788-47DD-BD64-B13F7CDF7DD0}"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D0FFBC-D788-47DD-BD64-B13F7CDF7DD0}" type="datetimeFigureOut">
              <a:rPr lang="en-US" smtClean="0"/>
              <a:pPr/>
              <a:t>1/29/2016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4A96B9-2097-4597-B767-E15852356A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aime1.deming@cms.k12.nc.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jaimedeming.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2.bp.blogspot.com/-rQXdrjsnRzw/TbCuTG9MBvI/AAAAAAAALBY/bdtfezS5PW8/s200/pencil.pn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5829300" cy="1960033"/>
          </a:xfrm>
        </p:spPr>
        <p:txBody>
          <a:bodyPr/>
          <a:lstStyle/>
          <a:p>
            <a:r>
              <a:rPr lang="en-US" b="1" dirty="0" smtClean="0">
                <a:latin typeface="Comic Sans MS" pitchFamily="66" charset="0"/>
              </a:rPr>
              <a:t>Third Grade Handbook</a:t>
            </a:r>
            <a:endParaRPr lang="en-US" b="1" dirty="0">
              <a:latin typeface="Comic Sans MS" pitchFamily="66" charset="0"/>
            </a:endParaRPr>
          </a:p>
        </p:txBody>
      </p:sp>
      <p:sp>
        <p:nvSpPr>
          <p:cNvPr id="3" name="Subtitle 2"/>
          <p:cNvSpPr>
            <a:spLocks noGrp="1"/>
          </p:cNvSpPr>
          <p:nvPr>
            <p:ph type="subTitle" idx="1"/>
          </p:nvPr>
        </p:nvSpPr>
        <p:spPr>
          <a:xfrm>
            <a:off x="1047750" y="5029200"/>
            <a:ext cx="4800600" cy="1066800"/>
          </a:xfrm>
        </p:spPr>
        <p:txBody>
          <a:bodyPr>
            <a:noAutofit/>
          </a:bodyPr>
          <a:lstStyle/>
          <a:p>
            <a:r>
              <a:rPr lang="en-US" sz="1800" b="1" dirty="0" smtClean="0">
                <a:solidFill>
                  <a:schemeClr val="tx1"/>
                </a:solidFill>
                <a:latin typeface="Comic Sans MS" pitchFamily="66" charset="0"/>
              </a:rPr>
              <a:t>2015-2016</a:t>
            </a:r>
          </a:p>
          <a:p>
            <a:r>
              <a:rPr lang="en-US" sz="1800" b="1" dirty="0" smtClean="0">
                <a:solidFill>
                  <a:schemeClr val="tx1"/>
                </a:solidFill>
                <a:latin typeface="Comic Sans MS" pitchFamily="66" charset="0"/>
              </a:rPr>
              <a:t>Irwin Academic Center</a:t>
            </a:r>
          </a:p>
          <a:p>
            <a:r>
              <a:rPr lang="en-US" sz="1800" b="1" dirty="0" smtClean="0">
                <a:solidFill>
                  <a:schemeClr val="tx1"/>
                </a:solidFill>
                <a:latin typeface="Comic Sans MS" pitchFamily="66" charset="0"/>
              </a:rPr>
              <a:t>Ms. Deming</a:t>
            </a:r>
            <a:endParaRPr lang="en-US" sz="1800" b="1" dirty="0">
              <a:solidFill>
                <a:schemeClr val="tx1"/>
              </a:solidFill>
              <a:latin typeface="Comic Sans MS" pitchFamily="66" charset="0"/>
            </a:endParaRPr>
          </a:p>
        </p:txBody>
      </p:sp>
      <p:pic>
        <p:nvPicPr>
          <p:cNvPr id="13314" name="Picture 2" descr="http://images.clipartpanda.com/school-clip-art-school-clipart1.jpg"/>
          <p:cNvPicPr>
            <a:picLocks noChangeAspect="1" noChangeArrowheads="1"/>
          </p:cNvPicPr>
          <p:nvPr/>
        </p:nvPicPr>
        <p:blipFill>
          <a:blip r:embed="rId2" cstate="print"/>
          <a:srcRect/>
          <a:stretch>
            <a:fillRect/>
          </a:stretch>
        </p:blipFill>
        <p:spPr bwMode="auto">
          <a:xfrm>
            <a:off x="1828800" y="1905000"/>
            <a:ext cx="2851944" cy="2903710"/>
          </a:xfrm>
          <a:prstGeom prst="rect">
            <a:avLst/>
          </a:prstGeom>
          <a:noFill/>
        </p:spPr>
      </p:pic>
      <p:sp>
        <p:nvSpPr>
          <p:cNvPr id="4" name="TextBox 3"/>
          <p:cNvSpPr txBox="1"/>
          <p:nvPr/>
        </p:nvSpPr>
        <p:spPr>
          <a:xfrm>
            <a:off x="296867" y="6131824"/>
            <a:ext cx="6408733" cy="2031325"/>
          </a:xfrm>
          <a:prstGeom prst="rect">
            <a:avLst/>
          </a:prstGeom>
          <a:noFill/>
        </p:spPr>
        <p:txBody>
          <a:bodyPr wrap="square" rtlCol="0">
            <a:spAutoFit/>
          </a:bodyPr>
          <a:lstStyle/>
          <a:p>
            <a:r>
              <a:rPr lang="en-US" dirty="0" smtClean="0"/>
              <a:t>          ---------------------------------------------------------------------------------</a:t>
            </a:r>
          </a:p>
          <a:p>
            <a:r>
              <a:rPr lang="en-US" sz="1200" dirty="0" smtClean="0">
                <a:latin typeface="Comic Sans MS" panose="030F0702030302020204" pitchFamily="66" charset="0"/>
              </a:rPr>
              <a:t>Parents, </a:t>
            </a:r>
          </a:p>
          <a:p>
            <a:r>
              <a:rPr lang="en-US" sz="1200" dirty="0" smtClean="0">
                <a:latin typeface="Comic Sans MS" panose="030F0702030302020204" pitchFamily="66" charset="0"/>
              </a:rPr>
              <a:t>Please read through this handbook and return this slip signed indicating that you have read over and understand all parts of this handbook. Please remember that curriculum night will be coming up soon and you will learn much more about the curriculum. You will also be able to ask questions if you have them. </a:t>
            </a:r>
          </a:p>
          <a:p>
            <a:r>
              <a:rPr lang="en-US" sz="1200" b="1" i="1" u="sng" dirty="0" smtClean="0">
                <a:latin typeface="Comic Sans MS" panose="030F0702030302020204" pitchFamily="66" charset="0"/>
              </a:rPr>
              <a:t>Due Date: Friday, August 28, 2015</a:t>
            </a:r>
          </a:p>
          <a:p>
            <a:endParaRPr lang="en-US" sz="1200" dirty="0" smtClean="0">
              <a:latin typeface="Comic Sans MS" panose="030F0702030302020204" pitchFamily="66" charset="0"/>
            </a:endParaRPr>
          </a:p>
          <a:p>
            <a:r>
              <a:rPr lang="en-US" sz="1200" dirty="0" smtClean="0">
                <a:latin typeface="Comic Sans MS" panose="030F0702030302020204" pitchFamily="66" charset="0"/>
              </a:rPr>
              <a:t>Student Name: ___________________</a:t>
            </a:r>
          </a:p>
          <a:p>
            <a:r>
              <a:rPr lang="en-US" sz="1200" dirty="0" smtClean="0">
                <a:latin typeface="Comic Sans MS" panose="030F0702030302020204" pitchFamily="66" charset="0"/>
              </a:rPr>
              <a:t>Parent Signature: ______________________________</a:t>
            </a:r>
            <a:endParaRPr lang="en-US" sz="1200" dirty="0">
              <a:latin typeface="Comic Sans MS" panose="030F0702030302020204" pitchFamily="66" charset="0"/>
            </a:endParaRPr>
          </a:p>
        </p:txBody>
      </p:sp>
      <p:pic>
        <p:nvPicPr>
          <p:cNvPr id="1026" name="Picture 2" descr="http://www.clipartbest.com/cliparts/di8/oLe/di8oLeey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217692">
            <a:off x="397442" y="5854507"/>
            <a:ext cx="498059" cy="518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28575" y="0"/>
            <a:ext cx="6858000" cy="95410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900" b="1" dirty="0" smtClean="0">
                <a:latin typeface="Comic Sans MS" panose="030F0702030302020204" pitchFamily="66" charset="0"/>
              </a:rPr>
              <a:t>Behavior Management System</a:t>
            </a:r>
            <a:endParaRPr lang="en-US" sz="900" dirty="0">
              <a:latin typeface="Comic Sans MS" panose="030F0702030302020204" pitchFamily="66" charset="0"/>
            </a:endParaRPr>
          </a:p>
          <a:p>
            <a:r>
              <a:rPr lang="en-US" sz="900" b="1" dirty="0"/>
              <a:t/>
            </a:r>
            <a:br>
              <a:rPr lang="en-US" sz="900" b="1" dirty="0"/>
            </a:br>
            <a:r>
              <a:rPr lang="en-US" sz="900" b="1" dirty="0" smtClean="0"/>
              <a:t>	</a:t>
            </a:r>
            <a:r>
              <a:rPr lang="en-US" sz="900" b="1" dirty="0" smtClean="0">
                <a:latin typeface="Comic Sans MS" panose="030F0702030302020204" pitchFamily="66" charset="0"/>
              </a:rPr>
              <a:t>We </a:t>
            </a:r>
            <a:r>
              <a:rPr lang="en-US" sz="900" b="1" dirty="0">
                <a:latin typeface="Comic Sans MS" panose="030F0702030302020204" pitchFamily="66" charset="0"/>
              </a:rPr>
              <a:t>are about to embark on a new and exciting school year! This year your student will be participating in a classroom economy as a part of our behavior management system. Everyone knows that students learn through experience. To understand the economic forces that affect their lives, students have to experience those forces first-hand. Participation in a classroom economy is an experience that students will remember long after they have left the classroom. Throughout the school year students will earn valuable life skills such as: job applications, how to write a check, keeping a check </a:t>
            </a:r>
            <a:r>
              <a:rPr lang="en-US" sz="900" b="1" dirty="0" smtClean="0">
                <a:latin typeface="Comic Sans MS" panose="030F0702030302020204" pitchFamily="66" charset="0"/>
              </a:rPr>
              <a:t>register and being responsible with money, </a:t>
            </a:r>
            <a:r>
              <a:rPr lang="en-US" sz="900" b="1" dirty="0">
                <a:latin typeface="Comic Sans MS" panose="030F0702030302020204" pitchFamily="66" charset="0"/>
              </a:rPr>
              <a:t>the exchange of money for goods and services, </a:t>
            </a:r>
            <a:r>
              <a:rPr lang="en-US" sz="900" b="1" dirty="0" smtClean="0">
                <a:latin typeface="Comic Sans MS" panose="030F0702030302020204" pitchFamily="66" charset="0"/>
              </a:rPr>
              <a:t>supply </a:t>
            </a:r>
            <a:r>
              <a:rPr lang="en-US" sz="900" b="1" dirty="0">
                <a:latin typeface="Comic Sans MS" panose="030F0702030302020204" pitchFamily="66" charset="0"/>
              </a:rPr>
              <a:t>and </a:t>
            </a:r>
            <a:r>
              <a:rPr lang="en-US" sz="900" b="1" dirty="0" smtClean="0">
                <a:latin typeface="Comic Sans MS" panose="030F0702030302020204" pitchFamily="66" charset="0"/>
              </a:rPr>
              <a:t>demand, and so much more! </a:t>
            </a:r>
            <a:endParaRPr lang="en-US" sz="900" dirty="0">
              <a:latin typeface="Comic Sans MS" panose="030F0702030302020204" pitchFamily="66" charset="0"/>
            </a:endParaRPr>
          </a:p>
          <a:p>
            <a:r>
              <a:rPr lang="en-US" sz="900" b="1" dirty="0" smtClean="0">
                <a:latin typeface="Comic Sans MS" panose="030F0702030302020204" pitchFamily="66" charset="0"/>
              </a:rPr>
              <a:t>	Students </a:t>
            </a:r>
            <a:r>
              <a:rPr lang="en-US" sz="900" b="1" dirty="0">
                <a:latin typeface="Comic Sans MS" panose="030F0702030302020204" pitchFamily="66" charset="0"/>
              </a:rPr>
              <a:t>will be rewarded for hard work and good </a:t>
            </a:r>
            <a:r>
              <a:rPr lang="en-US" sz="900" b="1" dirty="0" smtClean="0">
                <a:latin typeface="Comic Sans MS" panose="030F0702030302020204" pitchFamily="66" charset="0"/>
              </a:rPr>
              <a:t>character by receiving credits throughout the day </a:t>
            </a:r>
            <a:r>
              <a:rPr lang="en-US" sz="900" b="1" dirty="0">
                <a:latin typeface="Comic Sans MS" panose="030F0702030302020204" pitchFamily="66" charset="0"/>
              </a:rPr>
              <a:t>and fined for poor </a:t>
            </a:r>
            <a:r>
              <a:rPr lang="en-US" sz="900" b="1" dirty="0" smtClean="0">
                <a:latin typeface="Comic Sans MS" panose="030F0702030302020204" pitchFamily="66" charset="0"/>
              </a:rPr>
              <a:t>choices by receiving debits throughout the day. </a:t>
            </a:r>
            <a:r>
              <a:rPr lang="en-US" sz="900" b="1" dirty="0">
                <a:latin typeface="Comic Sans MS" panose="030F0702030302020204" pitchFamily="66" charset="0"/>
              </a:rPr>
              <a:t>For every debit that the student receives, there will be a </a:t>
            </a:r>
            <a:r>
              <a:rPr lang="en-US" sz="900" b="1" dirty="0" smtClean="0">
                <a:latin typeface="Comic Sans MS" panose="030F0702030302020204" pitchFamily="66" charset="0"/>
              </a:rPr>
              <a:t>consequence associated with it. </a:t>
            </a:r>
            <a:r>
              <a:rPr lang="en-US" sz="900" b="1" dirty="0">
                <a:latin typeface="Comic Sans MS" panose="030F0702030302020204" pitchFamily="66" charset="0"/>
              </a:rPr>
              <a:t>All students will have a classroom job to perform and will be paid in classroom money. They may spend the money in a class store. Below </a:t>
            </a:r>
            <a:r>
              <a:rPr lang="en-US" sz="900" b="1" dirty="0" smtClean="0">
                <a:latin typeface="Comic Sans MS" panose="030F0702030302020204" pitchFamily="66" charset="0"/>
              </a:rPr>
              <a:t>is a list of our classroom rules that we came up with as a class, a list of how to earn debits and credits, as well as consequences to go with each debit.</a:t>
            </a:r>
          </a:p>
          <a:p>
            <a:endParaRPr lang="en-US" sz="900" b="1" dirty="0">
              <a:latin typeface="Comic Sans MS" panose="030F0702030302020204" pitchFamily="66" charset="0"/>
            </a:endParaRPr>
          </a:p>
          <a:p>
            <a:r>
              <a:rPr lang="en-US" sz="900" b="1" u="sng" dirty="0" smtClean="0">
                <a:latin typeface="Comic Sans MS" panose="030F0702030302020204" pitchFamily="66" charset="0"/>
              </a:rPr>
              <a:t>Our Classroom Rules:</a:t>
            </a:r>
          </a:p>
          <a:p>
            <a:pPr marL="228600" indent="-228600">
              <a:buAutoNum type="arabicPeriod"/>
            </a:pPr>
            <a:r>
              <a:rPr lang="en-US" sz="900" b="1" dirty="0" smtClean="0">
                <a:latin typeface="Comic Sans MS" panose="030F0702030302020204" pitchFamily="66" charset="0"/>
              </a:rPr>
              <a:t>Listen and follow direction the first time they are given.</a:t>
            </a:r>
            <a:endParaRPr lang="en-US" sz="900" dirty="0" smtClean="0">
              <a:latin typeface="Comic Sans MS" panose="030F0702030302020204" pitchFamily="66" charset="0"/>
            </a:endParaRPr>
          </a:p>
          <a:p>
            <a:pPr marL="228600" indent="-228600">
              <a:buAutoNum type="arabicPeriod"/>
            </a:pPr>
            <a:r>
              <a:rPr lang="en-US" sz="900" b="1" dirty="0" smtClean="0">
                <a:latin typeface="Comic Sans MS" panose="030F0702030302020204" pitchFamily="66" charset="0"/>
              </a:rPr>
              <a:t>Respect yourself, object, your classmates, and your teacher.</a:t>
            </a:r>
          </a:p>
          <a:p>
            <a:pPr marL="228600" indent="-228600">
              <a:buAutoNum type="arabicPeriod"/>
            </a:pPr>
            <a:r>
              <a:rPr lang="en-US" sz="900" b="1" dirty="0" smtClean="0">
                <a:latin typeface="Comic Sans MS" panose="030F0702030302020204" pitchFamily="66" charset="0"/>
              </a:rPr>
              <a:t>Raise your hand before talking or leaving your seat.</a:t>
            </a:r>
          </a:p>
          <a:p>
            <a:pPr marL="228600" indent="-228600">
              <a:buAutoNum type="arabicPeriod"/>
            </a:pPr>
            <a:r>
              <a:rPr lang="en-US" sz="900" b="1" dirty="0" smtClean="0">
                <a:latin typeface="Comic Sans MS" panose="030F0702030302020204" pitchFamily="66" charset="0"/>
              </a:rPr>
              <a:t>Keep hands, feet, and object to yourself. </a:t>
            </a:r>
          </a:p>
          <a:p>
            <a:endParaRPr lang="en-US" sz="900" dirty="0">
              <a:latin typeface="Comic Sans MS" panose="030F0702030302020204" pitchFamily="66" charset="0"/>
            </a:endParaRPr>
          </a:p>
          <a:p>
            <a:r>
              <a:rPr lang="en-US" sz="900" b="1" u="sng" dirty="0">
                <a:latin typeface="Comic Sans MS" panose="030F0702030302020204" pitchFamily="66" charset="0"/>
              </a:rPr>
              <a:t>How to earn CREDITS each day </a:t>
            </a:r>
            <a:r>
              <a:rPr lang="en-US" sz="900" b="1" u="sng" dirty="0">
                <a:latin typeface="Comic Sans MS" panose="030F0702030302020204" pitchFamily="66" charset="0"/>
                <a:sym typeface="Wingdings" panose="05000000000000000000" pitchFamily="2" charset="2"/>
              </a:rPr>
              <a:t></a:t>
            </a:r>
            <a:endParaRPr lang="en-US" sz="900" dirty="0">
              <a:latin typeface="Comic Sans MS" panose="030F0702030302020204" pitchFamily="66" charset="0"/>
            </a:endParaRPr>
          </a:p>
          <a:p>
            <a:pPr lvl="0"/>
            <a:r>
              <a:rPr lang="en-US" sz="900" b="1" dirty="0" smtClean="0">
                <a:latin typeface="Comic Sans MS" panose="030F0702030302020204" pitchFamily="66" charset="0"/>
              </a:rPr>
              <a:t>-Arriving </a:t>
            </a:r>
            <a:r>
              <a:rPr lang="en-US" sz="900" b="1" dirty="0">
                <a:latin typeface="Comic Sans MS" panose="030F0702030302020204" pitchFamily="66" charset="0"/>
              </a:rPr>
              <a:t>to school on time </a:t>
            </a:r>
            <a:r>
              <a:rPr lang="en-US" sz="900" b="1" dirty="0" smtClean="0">
                <a:latin typeface="Comic Sans MS" panose="030F0702030302020204" pitchFamily="66" charset="0"/>
              </a:rPr>
              <a:t>(in classroom by 9:15)</a:t>
            </a:r>
            <a:endParaRPr lang="en-US" sz="900" dirty="0">
              <a:latin typeface="Comic Sans MS" panose="030F0702030302020204" pitchFamily="66" charset="0"/>
            </a:endParaRPr>
          </a:p>
          <a:p>
            <a:pPr lvl="0"/>
            <a:r>
              <a:rPr lang="en-US" sz="900" b="1" dirty="0" smtClean="0">
                <a:latin typeface="Comic Sans MS" panose="030F0702030302020204" pitchFamily="66" charset="0"/>
              </a:rPr>
              <a:t>-Bringing </a:t>
            </a:r>
            <a:r>
              <a:rPr lang="en-US" sz="900" b="1" dirty="0">
                <a:latin typeface="Comic Sans MS" panose="030F0702030302020204" pitchFamily="66" charset="0"/>
              </a:rPr>
              <a:t>homework (including </a:t>
            </a:r>
            <a:r>
              <a:rPr lang="en-US" sz="900" b="1" dirty="0" smtClean="0">
                <a:latin typeface="Comic Sans MS" panose="030F0702030302020204" pitchFamily="66" charset="0"/>
              </a:rPr>
              <a:t>agenda and take home folder) </a:t>
            </a:r>
            <a:r>
              <a:rPr lang="en-US" sz="900" b="1" dirty="0">
                <a:latin typeface="Comic Sans MS" panose="030F0702030302020204" pitchFamily="66" charset="0"/>
              </a:rPr>
              <a:t>to school </a:t>
            </a:r>
            <a:endParaRPr lang="en-US" sz="900" dirty="0">
              <a:latin typeface="Comic Sans MS" panose="030F0702030302020204" pitchFamily="66" charset="0"/>
            </a:endParaRPr>
          </a:p>
          <a:p>
            <a:pPr lvl="0"/>
            <a:r>
              <a:rPr lang="en-US" sz="900" b="1" dirty="0" smtClean="0">
                <a:latin typeface="Comic Sans MS" panose="030F0702030302020204" pitchFamily="66" charset="0"/>
              </a:rPr>
              <a:t>-Salary </a:t>
            </a:r>
            <a:r>
              <a:rPr lang="en-US" sz="900" b="1" dirty="0">
                <a:latin typeface="Comic Sans MS" panose="030F0702030302020204" pitchFamily="66" charset="0"/>
              </a:rPr>
              <a:t>for doing your job </a:t>
            </a:r>
            <a:r>
              <a:rPr lang="en-US" sz="900" b="1" dirty="0" smtClean="0">
                <a:latin typeface="Comic Sans MS" panose="030F0702030302020204" pitchFamily="66" charset="0"/>
              </a:rPr>
              <a:t>correctly and without having to be reminded</a:t>
            </a:r>
            <a:endParaRPr lang="en-US" sz="900" dirty="0">
              <a:latin typeface="Comic Sans MS" panose="030F0702030302020204" pitchFamily="66" charset="0"/>
            </a:endParaRPr>
          </a:p>
          <a:p>
            <a:pPr lvl="0"/>
            <a:r>
              <a:rPr lang="en-US" sz="900" b="1" dirty="0" smtClean="0">
                <a:latin typeface="Comic Sans MS" panose="030F0702030302020204" pitchFamily="66" charset="0"/>
              </a:rPr>
              <a:t>-Follows school </a:t>
            </a:r>
            <a:r>
              <a:rPr lang="en-US" sz="900" b="1" dirty="0">
                <a:latin typeface="Comic Sans MS" panose="030F0702030302020204" pitchFamily="66" charset="0"/>
              </a:rPr>
              <a:t>and classroom rules </a:t>
            </a:r>
            <a:endParaRPr lang="en-US" sz="900" dirty="0">
              <a:latin typeface="Comic Sans MS" panose="030F0702030302020204" pitchFamily="66" charset="0"/>
            </a:endParaRPr>
          </a:p>
          <a:p>
            <a:pPr lvl="0"/>
            <a:r>
              <a:rPr lang="en-US" sz="900" b="1" dirty="0" smtClean="0">
                <a:latin typeface="Comic Sans MS" panose="030F0702030302020204" pitchFamily="66" charset="0"/>
              </a:rPr>
              <a:t>-Writes </a:t>
            </a:r>
            <a:r>
              <a:rPr lang="en-US" sz="900" b="1" dirty="0">
                <a:latin typeface="Comic Sans MS" panose="030F0702030302020204" pitchFamily="66" charset="0"/>
              </a:rPr>
              <a:t>homework correctly in agenda </a:t>
            </a:r>
            <a:endParaRPr lang="en-US" sz="900" dirty="0">
              <a:latin typeface="Comic Sans MS" panose="030F0702030302020204" pitchFamily="66" charset="0"/>
            </a:endParaRPr>
          </a:p>
          <a:p>
            <a:pPr lvl="0"/>
            <a:r>
              <a:rPr lang="en-US" sz="900" b="1" dirty="0" smtClean="0">
                <a:latin typeface="Comic Sans MS" panose="030F0702030302020204" pitchFamily="66" charset="0"/>
              </a:rPr>
              <a:t>-100</a:t>
            </a:r>
            <a:r>
              <a:rPr lang="en-US" sz="900" b="1" dirty="0">
                <a:latin typeface="Comic Sans MS" panose="030F0702030302020204" pitchFamily="66" charset="0"/>
              </a:rPr>
              <a:t>% on </a:t>
            </a:r>
            <a:r>
              <a:rPr lang="en-US" sz="900" b="1" dirty="0" smtClean="0">
                <a:latin typeface="Comic Sans MS" panose="030F0702030302020204" pitchFamily="66" charset="0"/>
              </a:rPr>
              <a:t>any </a:t>
            </a:r>
            <a:r>
              <a:rPr lang="en-US" sz="900" b="1" dirty="0">
                <a:latin typeface="Comic Sans MS" panose="030F0702030302020204" pitchFamily="66" charset="0"/>
              </a:rPr>
              <a:t>test</a:t>
            </a:r>
            <a:endParaRPr lang="en-US" sz="900" dirty="0">
              <a:latin typeface="Comic Sans MS" panose="030F0702030302020204" pitchFamily="66" charset="0"/>
            </a:endParaRPr>
          </a:p>
          <a:p>
            <a:pPr lvl="0"/>
            <a:r>
              <a:rPr lang="en-US" sz="900" b="1" dirty="0" smtClean="0">
                <a:latin typeface="Comic Sans MS" panose="030F0702030302020204" pitchFamily="66" charset="0"/>
              </a:rPr>
              <a:t>-Shows </a:t>
            </a:r>
            <a:r>
              <a:rPr lang="en-US" sz="900" b="1" dirty="0">
                <a:latin typeface="Comic Sans MS" panose="030F0702030302020204" pitchFamily="66" charset="0"/>
              </a:rPr>
              <a:t>above and beyond </a:t>
            </a:r>
            <a:r>
              <a:rPr lang="en-US" sz="900" b="1" dirty="0" smtClean="0">
                <a:latin typeface="Comic Sans MS" panose="030F0702030302020204" pitchFamily="66" charset="0"/>
              </a:rPr>
              <a:t>character or is a bucket filler </a:t>
            </a:r>
          </a:p>
          <a:p>
            <a:pPr lvl="0"/>
            <a:r>
              <a:rPr lang="en-US" sz="900" b="1" dirty="0" smtClean="0">
                <a:latin typeface="Comic Sans MS" panose="030F0702030302020204" pitchFamily="66" charset="0"/>
              </a:rPr>
              <a:t>-Is in the group </a:t>
            </a:r>
            <a:r>
              <a:rPr lang="en-US" sz="900" b="1" dirty="0">
                <a:latin typeface="Comic Sans MS" panose="030F0702030302020204" pitchFamily="66" charset="0"/>
              </a:rPr>
              <a:t>with the most team points at the end of the day</a:t>
            </a:r>
            <a:endParaRPr lang="en-US" sz="900" dirty="0">
              <a:latin typeface="Comic Sans MS" panose="030F0702030302020204" pitchFamily="66" charset="0"/>
            </a:endParaRPr>
          </a:p>
          <a:p>
            <a:r>
              <a:rPr lang="en-US" sz="900" b="1" dirty="0">
                <a:latin typeface="Comic Sans MS" panose="030F0702030302020204" pitchFamily="66" charset="0"/>
              </a:rPr>
              <a:t> </a:t>
            </a:r>
            <a:endParaRPr lang="en-US" sz="900" dirty="0">
              <a:latin typeface="Comic Sans MS" panose="030F0702030302020204" pitchFamily="66" charset="0"/>
            </a:endParaRPr>
          </a:p>
          <a:p>
            <a:r>
              <a:rPr lang="en-US" sz="900" b="1" u="sng" dirty="0">
                <a:latin typeface="Comic Sans MS" panose="030F0702030302020204" pitchFamily="66" charset="0"/>
              </a:rPr>
              <a:t>How to earn DEBITS each day </a:t>
            </a:r>
            <a:r>
              <a:rPr lang="en-US" sz="900" b="1" u="sng" dirty="0">
                <a:latin typeface="Comic Sans MS" panose="030F0702030302020204" pitchFamily="66" charset="0"/>
                <a:sym typeface="Wingdings" panose="05000000000000000000" pitchFamily="2" charset="2"/>
              </a:rPr>
              <a:t></a:t>
            </a:r>
            <a:endParaRPr lang="en-US" sz="900" dirty="0">
              <a:latin typeface="Comic Sans MS" panose="030F0702030302020204" pitchFamily="66" charset="0"/>
            </a:endParaRPr>
          </a:p>
          <a:p>
            <a:pPr lvl="0"/>
            <a:r>
              <a:rPr lang="en-US" sz="900" b="1" dirty="0" smtClean="0">
                <a:latin typeface="Comic Sans MS" panose="030F0702030302020204" pitchFamily="66" charset="0"/>
              </a:rPr>
              <a:t>-Does </a:t>
            </a:r>
            <a:r>
              <a:rPr lang="en-US" sz="900" b="1" dirty="0">
                <a:latin typeface="Comic Sans MS" panose="030F0702030302020204" pitchFamily="66" charset="0"/>
              </a:rPr>
              <a:t>not bring in homework (including </a:t>
            </a:r>
            <a:r>
              <a:rPr lang="en-US" sz="900" b="1" dirty="0" smtClean="0">
                <a:latin typeface="Comic Sans MS" panose="030F0702030302020204" pitchFamily="66" charset="0"/>
              </a:rPr>
              <a:t>agenda and take home folder) </a:t>
            </a:r>
            <a:r>
              <a:rPr lang="en-US" sz="900" b="1" dirty="0">
                <a:latin typeface="Comic Sans MS" panose="030F0702030302020204" pitchFamily="66" charset="0"/>
              </a:rPr>
              <a:t>to school</a:t>
            </a:r>
            <a:endParaRPr lang="en-US" sz="900" dirty="0">
              <a:latin typeface="Comic Sans MS" panose="030F0702030302020204" pitchFamily="66" charset="0"/>
            </a:endParaRPr>
          </a:p>
          <a:p>
            <a:pPr lvl="0"/>
            <a:r>
              <a:rPr lang="en-US" sz="900" b="1" dirty="0" smtClean="0">
                <a:latin typeface="Comic Sans MS" panose="030F0702030302020204" pitchFamily="66" charset="0"/>
              </a:rPr>
              <a:t>-Forgets </a:t>
            </a:r>
            <a:r>
              <a:rPr lang="en-US" sz="900" b="1" dirty="0">
                <a:latin typeface="Comic Sans MS" panose="030F0702030302020204" pitchFamily="66" charset="0"/>
              </a:rPr>
              <a:t>or does not properly do classroom job</a:t>
            </a:r>
            <a:endParaRPr lang="en-US" sz="900" dirty="0">
              <a:latin typeface="Comic Sans MS" panose="030F0702030302020204" pitchFamily="66" charset="0"/>
            </a:endParaRPr>
          </a:p>
          <a:p>
            <a:pPr lvl="0"/>
            <a:r>
              <a:rPr lang="en-US" sz="900" b="1" dirty="0" smtClean="0">
                <a:latin typeface="Comic Sans MS" panose="030F0702030302020204" pitchFamily="66" charset="0"/>
              </a:rPr>
              <a:t>-Breaks a school or classroom rule</a:t>
            </a:r>
            <a:endParaRPr lang="en-US" sz="900" dirty="0">
              <a:latin typeface="Comic Sans MS" panose="030F0702030302020204" pitchFamily="66" charset="0"/>
            </a:endParaRPr>
          </a:p>
          <a:p>
            <a:pPr lvl="0"/>
            <a:r>
              <a:rPr lang="en-US" sz="900" b="1" dirty="0" smtClean="0">
                <a:latin typeface="Comic Sans MS" panose="030F0702030302020204" pitchFamily="66" charset="0"/>
              </a:rPr>
              <a:t>-Does </a:t>
            </a:r>
            <a:r>
              <a:rPr lang="en-US" sz="900" b="1" dirty="0">
                <a:latin typeface="Comic Sans MS" panose="030F0702030302020204" pitchFamily="66" charset="0"/>
              </a:rPr>
              <a:t>not write homework correctly in agenda </a:t>
            </a:r>
            <a:endParaRPr lang="en-US" sz="900" dirty="0">
              <a:latin typeface="Comic Sans MS" panose="030F0702030302020204" pitchFamily="66" charset="0"/>
            </a:endParaRPr>
          </a:p>
          <a:p>
            <a:pPr lvl="0"/>
            <a:r>
              <a:rPr lang="en-US" sz="900" b="1" dirty="0" smtClean="0">
                <a:latin typeface="Comic Sans MS" panose="030F0702030302020204" pitchFamily="66" charset="0"/>
              </a:rPr>
              <a:t>-Being </a:t>
            </a:r>
            <a:r>
              <a:rPr lang="en-US" sz="900" b="1" dirty="0">
                <a:latin typeface="Comic Sans MS" panose="030F0702030302020204" pitchFamily="66" charset="0"/>
              </a:rPr>
              <a:t>a bucket </a:t>
            </a:r>
            <a:r>
              <a:rPr lang="en-US" sz="900" b="1" dirty="0" smtClean="0">
                <a:latin typeface="Comic Sans MS" panose="030F0702030302020204" pitchFamily="66" charset="0"/>
              </a:rPr>
              <a:t>dipper or not showing good character</a:t>
            </a:r>
            <a:endParaRPr lang="en-US" sz="900" dirty="0">
              <a:latin typeface="Comic Sans MS" panose="030F0702030302020204" pitchFamily="66" charset="0"/>
            </a:endParaRPr>
          </a:p>
          <a:p>
            <a:pPr lvl="0"/>
            <a:r>
              <a:rPr lang="en-US" sz="900" b="1" dirty="0" smtClean="0">
                <a:latin typeface="Comic Sans MS" panose="030F0702030302020204" pitchFamily="66" charset="0"/>
              </a:rPr>
              <a:t>-Turning </a:t>
            </a:r>
            <a:r>
              <a:rPr lang="en-US" sz="900" b="1" dirty="0">
                <a:latin typeface="Comic Sans MS" panose="030F0702030302020204" pitchFamily="66" charset="0"/>
              </a:rPr>
              <a:t>in a paper without your name</a:t>
            </a:r>
            <a:endParaRPr lang="en-US" sz="900" dirty="0">
              <a:latin typeface="Comic Sans MS" panose="030F0702030302020204" pitchFamily="66" charset="0"/>
            </a:endParaRPr>
          </a:p>
          <a:p>
            <a:pPr lvl="0"/>
            <a:r>
              <a:rPr lang="en-US" sz="900" b="1" dirty="0" smtClean="0">
                <a:latin typeface="Comic Sans MS" panose="030F0702030302020204" pitchFamily="66" charset="0"/>
              </a:rPr>
              <a:t>-Using </a:t>
            </a:r>
            <a:r>
              <a:rPr lang="en-US" sz="900" b="1" dirty="0">
                <a:latin typeface="Comic Sans MS" panose="030F0702030302020204" pitchFamily="66" charset="0"/>
              </a:rPr>
              <a:t>or handling classroom furniture improperly </a:t>
            </a:r>
            <a:endParaRPr lang="en-US" sz="900" dirty="0">
              <a:latin typeface="Comic Sans MS" panose="030F0702030302020204" pitchFamily="66" charset="0"/>
            </a:endParaRPr>
          </a:p>
          <a:p>
            <a:r>
              <a:rPr lang="en-US" sz="900" b="1" dirty="0">
                <a:latin typeface="Comic Sans MS" panose="030F0702030302020204" pitchFamily="66" charset="0"/>
              </a:rPr>
              <a:t>  </a:t>
            </a:r>
            <a:endParaRPr lang="en-US" sz="900" dirty="0">
              <a:latin typeface="Comic Sans MS" panose="030F0702030302020204" pitchFamily="66" charset="0"/>
            </a:endParaRPr>
          </a:p>
          <a:p>
            <a:r>
              <a:rPr lang="en-US" sz="900" b="1" u="sng" dirty="0">
                <a:latin typeface="Comic Sans MS" panose="030F0702030302020204" pitchFamily="66" charset="0"/>
              </a:rPr>
              <a:t>Debit Consequences</a:t>
            </a:r>
            <a:endParaRPr lang="en-US" sz="900" dirty="0">
              <a:latin typeface="Comic Sans MS" panose="030F0702030302020204" pitchFamily="66" charset="0"/>
            </a:endParaRPr>
          </a:p>
          <a:p>
            <a:r>
              <a:rPr lang="en-US" sz="900" b="1" dirty="0">
                <a:latin typeface="Comic Sans MS" panose="030F0702030302020204" pitchFamily="66" charset="0"/>
              </a:rPr>
              <a:t>1 = First Warning</a:t>
            </a:r>
            <a:endParaRPr lang="en-US" sz="900" dirty="0">
              <a:latin typeface="Comic Sans MS" panose="030F0702030302020204" pitchFamily="66" charset="0"/>
            </a:endParaRPr>
          </a:p>
          <a:p>
            <a:r>
              <a:rPr lang="en-US" sz="900" b="1" dirty="0">
                <a:latin typeface="Comic Sans MS" panose="030F0702030302020204" pitchFamily="66" charset="0"/>
              </a:rPr>
              <a:t>2 = Second Warning </a:t>
            </a:r>
            <a:endParaRPr lang="en-US" sz="900" dirty="0">
              <a:latin typeface="Comic Sans MS" panose="030F0702030302020204" pitchFamily="66" charset="0"/>
            </a:endParaRPr>
          </a:p>
          <a:p>
            <a:r>
              <a:rPr lang="en-US" sz="900" b="1" dirty="0">
                <a:latin typeface="Comic Sans MS" panose="030F0702030302020204" pitchFamily="66" charset="0"/>
              </a:rPr>
              <a:t>3 = 15 Minute Silent Recess</a:t>
            </a:r>
            <a:endParaRPr lang="en-US" sz="900" dirty="0">
              <a:latin typeface="Comic Sans MS" panose="030F0702030302020204" pitchFamily="66" charset="0"/>
            </a:endParaRPr>
          </a:p>
          <a:p>
            <a:r>
              <a:rPr lang="en-US" sz="900" b="1" dirty="0">
                <a:latin typeface="Comic Sans MS" panose="030F0702030302020204" pitchFamily="66" charset="0"/>
              </a:rPr>
              <a:t>4 = 30 Minute Silent Recess &amp; Think Sheet</a:t>
            </a:r>
            <a:endParaRPr lang="en-US" sz="900" dirty="0">
              <a:latin typeface="Comic Sans MS" panose="030F0702030302020204" pitchFamily="66" charset="0"/>
            </a:endParaRPr>
          </a:p>
          <a:p>
            <a:r>
              <a:rPr lang="en-US" sz="900" b="1" dirty="0">
                <a:latin typeface="Comic Sans MS" panose="030F0702030302020204" pitchFamily="66" charset="0"/>
              </a:rPr>
              <a:t>5 = Parent Phone Call, 30 Minute Silent Recess, &amp; Think Sheet</a:t>
            </a:r>
            <a:endParaRPr lang="en-US" sz="900" dirty="0">
              <a:latin typeface="Comic Sans MS" panose="030F0702030302020204" pitchFamily="66" charset="0"/>
            </a:endParaRPr>
          </a:p>
          <a:p>
            <a:r>
              <a:rPr lang="en-US" sz="900" b="1" dirty="0">
                <a:latin typeface="Comic Sans MS" panose="030F0702030302020204" pitchFamily="66" charset="0"/>
              </a:rPr>
              <a:t>6 = Principal </a:t>
            </a:r>
            <a:r>
              <a:rPr lang="en-US" sz="900" b="1" dirty="0" smtClean="0">
                <a:latin typeface="Comic Sans MS" panose="030F0702030302020204" pitchFamily="66" charset="0"/>
              </a:rPr>
              <a:t>Referral</a:t>
            </a:r>
          </a:p>
          <a:p>
            <a:endParaRPr lang="en-US" sz="900" dirty="0">
              <a:latin typeface="Comic Sans MS" panose="030F0702030302020204" pitchFamily="66" charset="0"/>
            </a:endParaRPr>
          </a:p>
          <a:p>
            <a:r>
              <a:rPr lang="en-US" sz="900" b="1" dirty="0">
                <a:latin typeface="Comic Sans MS" panose="030F0702030302020204" pitchFamily="66" charset="0"/>
              </a:rPr>
              <a:t>Please look in your child’s take home folder each night for their </a:t>
            </a:r>
            <a:r>
              <a:rPr lang="en-US" sz="900" b="1" dirty="0" smtClean="0">
                <a:latin typeface="Comic Sans MS" panose="030F0702030302020204" pitchFamily="66" charset="0"/>
              </a:rPr>
              <a:t>debits and credits log to </a:t>
            </a:r>
            <a:r>
              <a:rPr lang="en-US" sz="900" b="1" dirty="0">
                <a:latin typeface="Comic Sans MS" panose="030F0702030302020204" pitchFamily="66" charset="0"/>
              </a:rPr>
              <a:t>see </a:t>
            </a:r>
            <a:r>
              <a:rPr lang="en-US" sz="900" b="1" dirty="0" smtClean="0">
                <a:latin typeface="Comic Sans MS" panose="030F0702030302020204" pitchFamily="66" charset="0"/>
              </a:rPr>
              <a:t>how many debits and credits they earned each day. There is coding system on your child’s log so that way you can see why your child received any debits. An outstanding day would mean that your child received zero debits. Be </a:t>
            </a:r>
            <a:r>
              <a:rPr lang="en-US" sz="900" b="1" dirty="0">
                <a:latin typeface="Comic Sans MS" panose="030F0702030302020204" pitchFamily="66" charset="0"/>
              </a:rPr>
              <a:t>sure to </a:t>
            </a:r>
            <a:r>
              <a:rPr lang="en-US" sz="900" b="1" dirty="0" smtClean="0">
                <a:latin typeface="Comic Sans MS" panose="030F0702030302020204" pitchFamily="66" charset="0"/>
              </a:rPr>
              <a:t>look at their log each day, sign </a:t>
            </a:r>
            <a:r>
              <a:rPr lang="en-US" sz="900" b="1" dirty="0">
                <a:latin typeface="Comic Sans MS" panose="030F0702030302020204" pitchFamily="66" charset="0"/>
              </a:rPr>
              <a:t>this log each </a:t>
            </a:r>
            <a:r>
              <a:rPr lang="en-US" sz="900" b="1" dirty="0" smtClean="0">
                <a:latin typeface="Comic Sans MS" panose="030F0702030302020204" pitchFamily="66" charset="0"/>
              </a:rPr>
              <a:t>day, and return it to school. It is important to talk with them about any debits they may have had and come up with solutions to help them learn from their mistakes for the following day. </a:t>
            </a:r>
            <a:r>
              <a:rPr lang="en-US" sz="900" b="1" dirty="0">
                <a:latin typeface="Comic Sans MS" panose="030F0702030302020204" pitchFamily="66" charset="0"/>
              </a:rPr>
              <a:t>There is also a space provided for </a:t>
            </a:r>
            <a:r>
              <a:rPr lang="en-US" sz="900" b="1" dirty="0" smtClean="0">
                <a:latin typeface="Comic Sans MS" panose="030F0702030302020204" pitchFamily="66" charset="0"/>
              </a:rPr>
              <a:t>you on their log where you </a:t>
            </a:r>
            <a:r>
              <a:rPr lang="en-US" sz="900" b="1" dirty="0">
                <a:latin typeface="Comic Sans MS" panose="030F0702030302020204" pitchFamily="66" charset="0"/>
              </a:rPr>
              <a:t>or I </a:t>
            </a:r>
            <a:r>
              <a:rPr lang="en-US" sz="900" b="1" dirty="0" smtClean="0">
                <a:latin typeface="Comic Sans MS" panose="030F0702030302020204" pitchFamily="66" charset="0"/>
              </a:rPr>
              <a:t>can leave any </a:t>
            </a:r>
            <a:r>
              <a:rPr lang="en-US" sz="900" b="1" dirty="0">
                <a:latin typeface="Comic Sans MS" panose="030F0702030302020204" pitchFamily="66" charset="0"/>
              </a:rPr>
              <a:t>necessary comments. </a:t>
            </a:r>
            <a:endParaRPr lang="en-US" sz="900" b="1" dirty="0" smtClean="0">
              <a:latin typeface="Comic Sans MS" panose="030F0702030302020204" pitchFamily="66" charset="0"/>
            </a:endParaRPr>
          </a:p>
          <a:p>
            <a:endParaRPr lang="en-US" sz="900" b="1" dirty="0" smtClean="0">
              <a:latin typeface="Comic Sans MS" panose="030F0702030302020204" pitchFamily="66" charset="0"/>
            </a:endParaRPr>
          </a:p>
          <a:p>
            <a:pPr algn="ctr"/>
            <a:r>
              <a:rPr lang="en-US" sz="900" b="1" i="1" u="sng" dirty="0" smtClean="0">
                <a:latin typeface="Comic Sans MS" panose="030F0702030302020204" pitchFamily="66" charset="0"/>
              </a:rPr>
              <a:t>OWL Feathers</a:t>
            </a:r>
            <a:endParaRPr lang="en-US" sz="900" b="1" i="1" u="sng" dirty="0">
              <a:latin typeface="Comic Sans MS" panose="030F0702030302020204" pitchFamily="66" charset="0"/>
            </a:endParaRPr>
          </a:p>
          <a:p>
            <a:r>
              <a:rPr lang="en-US" sz="900" b="1" dirty="0" smtClean="0">
                <a:latin typeface="Comic Sans MS" panose="030F0702030302020204" pitchFamily="66" charset="0"/>
              </a:rPr>
              <a:t>**Students will also earn “OWL Feathers” throughout the year given at teacher discretion for good behavior and character. These will be used for our hour long celebrations at the end of each quarter. The students get to choose the activities for these celebrations. The more OWL feathers students earn, the quicker they will be able to choose which activity they would like to go to during that celebration. For example, the student with the most OWL feathers gets to choose their activity first. If they have to choose last, their top activity that they want to participate in may be full**</a:t>
            </a:r>
          </a:p>
          <a:p>
            <a:pPr algn="ctr"/>
            <a:r>
              <a:rPr lang="en-US" sz="900" b="1" u="sng" dirty="0" smtClean="0">
                <a:latin typeface="Comic Sans MS" panose="030F0702030302020204" pitchFamily="66" charset="0"/>
              </a:rPr>
              <a:t>Marble Jars</a:t>
            </a:r>
          </a:p>
          <a:p>
            <a:r>
              <a:rPr lang="en-US" sz="900" b="1" dirty="0" smtClean="0">
                <a:latin typeface="Comic Sans MS" panose="030F0702030302020204" pitchFamily="66" charset="0"/>
              </a:rPr>
              <a:t>As a whole class behavior management system, the students earn marbles for working together as a team. If they fill their jar they get a pizza party on me. If I fill mine, the entire class owes me a silent recess. </a:t>
            </a:r>
          </a:p>
          <a:p>
            <a:endParaRPr lang="en-US" sz="900" dirty="0">
              <a:latin typeface="Comic Sans MS" panose="030F0702030302020204" pitchFamily="66" charset="0"/>
            </a:endParaRPr>
          </a:p>
          <a:p>
            <a:r>
              <a:rPr lang="en-US" sz="900" b="1" dirty="0">
                <a:latin typeface="Comic Sans MS" panose="030F0702030302020204" pitchFamily="66" charset="0"/>
              </a:rPr>
              <a:t>			</a:t>
            </a:r>
            <a:r>
              <a:rPr lang="en-US" sz="1000" b="1" dirty="0">
                <a:latin typeface="Comic Sans MS" panose="030F0702030302020204" pitchFamily="66"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81001"/>
            <a:ext cx="6172200" cy="7787218"/>
          </a:xfrm>
        </p:spPr>
        <p:txBody>
          <a:bodyPr>
            <a:normAutofit/>
          </a:bodyPr>
          <a:lstStyle/>
          <a:p>
            <a:pPr algn="r">
              <a:buNone/>
            </a:pPr>
            <a:r>
              <a:rPr lang="en-US" sz="1400" dirty="0" smtClean="0">
                <a:latin typeface="Comic Sans MS" pitchFamily="66" charset="0"/>
              </a:rPr>
              <a:t>8/25/15</a:t>
            </a:r>
            <a:endParaRPr lang="en-US" sz="1400" dirty="0">
              <a:latin typeface="Comic Sans MS" pitchFamily="66" charset="0"/>
            </a:endParaRPr>
          </a:p>
          <a:p>
            <a:pPr>
              <a:buNone/>
            </a:pPr>
            <a:r>
              <a:rPr lang="en-US" sz="1400" dirty="0" smtClean="0">
                <a:latin typeface="Comic Sans MS" pitchFamily="66" charset="0"/>
              </a:rPr>
              <a:t>Dear </a:t>
            </a:r>
            <a:r>
              <a:rPr lang="en-US" sz="1400" dirty="0">
                <a:latin typeface="Comic Sans MS" pitchFamily="66" charset="0"/>
              </a:rPr>
              <a:t>Third Grade Parents,</a:t>
            </a:r>
          </a:p>
          <a:p>
            <a:pPr>
              <a:buNone/>
            </a:pPr>
            <a:r>
              <a:rPr lang="en-US" sz="1400" dirty="0">
                <a:latin typeface="Comic Sans MS" pitchFamily="66" charset="0"/>
              </a:rPr>
              <a:t> </a:t>
            </a:r>
          </a:p>
          <a:p>
            <a:pPr>
              <a:buNone/>
            </a:pPr>
            <a:r>
              <a:rPr lang="en-US" sz="1400" dirty="0" smtClean="0">
                <a:latin typeface="Comic Sans MS" pitchFamily="66" charset="0"/>
              </a:rPr>
              <a:t>	Welcome </a:t>
            </a:r>
            <a:r>
              <a:rPr lang="en-US" sz="1400" dirty="0">
                <a:latin typeface="Comic Sans MS" pitchFamily="66" charset="0"/>
              </a:rPr>
              <a:t>to your child’s third grade class! I have high expectations for your child, both academically and behaviorally. I know your expectations are high as well.  Working together we can help your child become a responsible, respectful, high-achieving student. </a:t>
            </a:r>
          </a:p>
          <a:p>
            <a:pPr>
              <a:buNone/>
            </a:pPr>
            <a:endParaRPr lang="en-US" sz="1400" dirty="0">
              <a:latin typeface="Comic Sans MS" pitchFamily="66" charset="0"/>
            </a:endParaRPr>
          </a:p>
          <a:p>
            <a:pPr>
              <a:buNone/>
            </a:pPr>
            <a:r>
              <a:rPr lang="en-US" sz="1400" dirty="0" smtClean="0">
                <a:latin typeface="Comic Sans MS" pitchFamily="66" charset="0"/>
              </a:rPr>
              <a:t>	I </a:t>
            </a:r>
            <a:r>
              <a:rPr lang="en-US" sz="1400" dirty="0">
                <a:latin typeface="Comic Sans MS" pitchFamily="66" charset="0"/>
              </a:rPr>
              <a:t>will keep you informed as to what is happening in the classroom through periodic notes or phone calls, and weekly emails with class and curricular updates through a classroom newsletter. If you need to reach me with any questions or comments pertaining to Irwin Academic Center and/or your child, you can reach me via email at </a:t>
            </a:r>
            <a:r>
              <a:rPr lang="en-US" sz="1400" u="sng" dirty="0">
                <a:latin typeface="Comic Sans MS" pitchFamily="66" charset="0"/>
                <a:hlinkClick r:id="rId2"/>
              </a:rPr>
              <a:t>jaime1.deming@cms.k12.nc.us</a:t>
            </a:r>
            <a:r>
              <a:rPr lang="en-US" sz="1400" dirty="0">
                <a:latin typeface="Comic Sans MS" pitchFamily="66" charset="0"/>
              </a:rPr>
              <a:t> or by phone at 980-343-5480.  </a:t>
            </a:r>
            <a:r>
              <a:rPr lang="en-US" sz="1400" dirty="0" smtClean="0">
                <a:latin typeface="Comic Sans MS" pitchFamily="66" charset="0"/>
              </a:rPr>
              <a:t>I prefer e-mail as I check this most often throughout the day. I </a:t>
            </a:r>
            <a:r>
              <a:rPr lang="en-US" sz="1400" dirty="0">
                <a:latin typeface="Comic Sans MS" pitchFamily="66" charset="0"/>
              </a:rPr>
              <a:t>will make every effort to return your call or email within twenty-four hours.  </a:t>
            </a:r>
          </a:p>
          <a:p>
            <a:pPr>
              <a:buNone/>
            </a:pPr>
            <a:endParaRPr lang="en-US" sz="1400" dirty="0">
              <a:latin typeface="Comic Sans MS" pitchFamily="66" charset="0"/>
            </a:endParaRPr>
          </a:p>
          <a:p>
            <a:pPr>
              <a:buNone/>
            </a:pPr>
            <a:r>
              <a:rPr lang="en-US" sz="1400" dirty="0" smtClean="0">
                <a:latin typeface="Comic Sans MS" pitchFamily="66" charset="0"/>
              </a:rPr>
              <a:t>	Attached </a:t>
            </a:r>
            <a:r>
              <a:rPr lang="en-US" sz="1400" dirty="0">
                <a:latin typeface="Comic Sans MS" pitchFamily="66" charset="0"/>
              </a:rPr>
              <a:t>you will find some important information about my classroom guidelines, procedures, and curriculum.  Hopefully this will answer many of the questions you may have regarding your child’s third grade education. Also, please take time to read over and study the “Parent and Student Handbook” for Irwin Academic Center. Our administration team worked diligently on creating an extremely useful resource with an immense amount of vital information pertaining to our school and how you can be a valuable part of your child’s educational journey at Irwin. If you have any questions about Irwin’s Parent and Student handbook please email me and/or any of our fabulous administrators. I am looking forward to working with you to make this a successful and enjoyable year for your child.  </a:t>
            </a:r>
          </a:p>
          <a:p>
            <a:pPr>
              <a:buNone/>
            </a:pPr>
            <a:endParaRPr lang="en-US" sz="1400" dirty="0">
              <a:latin typeface="Comic Sans MS" pitchFamily="66" charset="0"/>
            </a:endParaRPr>
          </a:p>
          <a:p>
            <a:pPr>
              <a:buNone/>
            </a:pPr>
            <a:r>
              <a:rPr lang="en-US" sz="1400" dirty="0" smtClean="0">
                <a:latin typeface="Comic Sans MS" pitchFamily="66" charset="0"/>
              </a:rPr>
              <a:t>					Sincerely</a:t>
            </a:r>
            <a:r>
              <a:rPr lang="en-US" sz="1400" dirty="0">
                <a:latin typeface="Comic Sans MS" pitchFamily="66" charset="0"/>
              </a:rPr>
              <a:t>,</a:t>
            </a:r>
          </a:p>
          <a:p>
            <a:pPr>
              <a:buNone/>
            </a:pPr>
            <a:r>
              <a:rPr lang="en-US" sz="1400" dirty="0" smtClean="0">
                <a:latin typeface="Comic Sans MS" pitchFamily="66" charset="0"/>
              </a:rPr>
              <a:t>						Jaime </a:t>
            </a:r>
            <a:r>
              <a:rPr lang="en-US" sz="1400" dirty="0">
                <a:latin typeface="Comic Sans MS" pitchFamily="66" charset="0"/>
              </a:rPr>
              <a:t>Deming</a:t>
            </a:r>
          </a:p>
          <a:p>
            <a:pPr>
              <a:buNone/>
            </a:pPr>
            <a:endParaRPr lang="en-US" sz="12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6858000" cy="8168218"/>
          </a:xfrm>
        </p:spPr>
        <p:txBody>
          <a:bodyPr>
            <a:noAutofit/>
          </a:bodyPr>
          <a:lstStyle/>
          <a:p>
            <a:pPr>
              <a:buNone/>
            </a:pPr>
            <a:r>
              <a:rPr lang="en-US" sz="1400" b="1" dirty="0">
                <a:latin typeface="Comic Sans MS" pitchFamily="66" charset="0"/>
              </a:rPr>
              <a:t>MORNING PROCEDURE   </a:t>
            </a:r>
            <a:endParaRPr lang="en-US" sz="1400" dirty="0">
              <a:latin typeface="Comic Sans MS" pitchFamily="66" charset="0"/>
            </a:endParaRPr>
          </a:p>
          <a:p>
            <a:r>
              <a:rPr lang="en-US" sz="1400" dirty="0">
                <a:latin typeface="Comic Sans MS" pitchFamily="66" charset="0"/>
              </a:rPr>
              <a:t>When the students arrive in the </a:t>
            </a:r>
            <a:r>
              <a:rPr lang="en-US" sz="1400" dirty="0" smtClean="0">
                <a:latin typeface="Comic Sans MS" pitchFamily="66" charset="0"/>
              </a:rPr>
              <a:t>morning </a:t>
            </a:r>
            <a:r>
              <a:rPr lang="en-US" sz="1400" dirty="0">
                <a:latin typeface="Comic Sans MS" pitchFamily="66" charset="0"/>
              </a:rPr>
              <a:t>they </a:t>
            </a:r>
            <a:r>
              <a:rPr lang="en-US" sz="1400" dirty="0" smtClean="0">
                <a:latin typeface="Comic Sans MS" pitchFamily="66" charset="0"/>
              </a:rPr>
              <a:t>complete their morning routine. Their morning routine is to unpack their backpack and hang it neatly in their cubby, sharpen 2 pencils, write the homework for that day in their agenda, use the bathroom if they need to, and complete assigned morning work for that day.</a:t>
            </a:r>
            <a:r>
              <a:rPr lang="en-US" sz="1400" dirty="0">
                <a:latin typeface="Comic Sans MS" pitchFamily="66" charset="0"/>
              </a:rPr>
              <a:t>  They are expected to quietly complete their morning work and have all materials ready at their desk for the day.  </a:t>
            </a:r>
            <a:r>
              <a:rPr lang="en-US" sz="1400" dirty="0" smtClean="0">
                <a:latin typeface="Comic Sans MS" pitchFamily="66" charset="0"/>
              </a:rPr>
              <a:t>We will begin our day promptly at 9:20 a.m. I </a:t>
            </a:r>
            <a:r>
              <a:rPr lang="en-US" sz="1400" dirty="0">
                <a:latin typeface="Comic Sans MS" pitchFamily="66" charset="0"/>
              </a:rPr>
              <a:t>ask that students come to school prepared with all of the supplies they need for the day. </a:t>
            </a:r>
            <a:r>
              <a:rPr lang="en-US" sz="1400" dirty="0" smtClean="0">
                <a:latin typeface="Comic Sans MS" pitchFamily="66" charset="0"/>
              </a:rPr>
              <a:t>If students are late, they must stop at the office and check-in as they will be sent to class with a tardy pass. </a:t>
            </a:r>
            <a:endParaRPr lang="en-US" sz="1400" dirty="0">
              <a:latin typeface="Comic Sans MS" pitchFamily="66" charset="0"/>
            </a:endParaRPr>
          </a:p>
          <a:p>
            <a:pPr>
              <a:buNone/>
            </a:pPr>
            <a:r>
              <a:rPr lang="en-US" sz="1400" b="1" dirty="0">
                <a:latin typeface="Comic Sans MS" pitchFamily="66" charset="0"/>
              </a:rPr>
              <a:t>LUNCH/SNACK</a:t>
            </a:r>
            <a:endParaRPr lang="en-US" sz="1400" dirty="0">
              <a:latin typeface="Comic Sans MS" pitchFamily="66" charset="0"/>
            </a:endParaRPr>
          </a:p>
          <a:p>
            <a:r>
              <a:rPr lang="en-US" sz="1400" dirty="0">
                <a:latin typeface="Comic Sans MS" pitchFamily="66" charset="0"/>
              </a:rPr>
              <a:t>Family members are always welcome to visit at lunch.  Our lunch begins </a:t>
            </a:r>
            <a:r>
              <a:rPr lang="en-US" sz="1400">
                <a:latin typeface="Comic Sans MS" pitchFamily="66" charset="0"/>
              </a:rPr>
              <a:t>at </a:t>
            </a:r>
            <a:r>
              <a:rPr lang="en-US" sz="1400" smtClean="0">
                <a:latin typeface="Comic Sans MS" pitchFamily="66" charset="0"/>
              </a:rPr>
              <a:t>11:00-11:30. </a:t>
            </a:r>
            <a:r>
              <a:rPr lang="en-US" sz="1400" b="1" dirty="0" smtClean="0">
                <a:latin typeface="Comic Sans MS" pitchFamily="66" charset="0"/>
              </a:rPr>
              <a:t>Parents who </a:t>
            </a:r>
            <a:r>
              <a:rPr lang="en-US" sz="1400" b="1" dirty="0">
                <a:latin typeface="Comic Sans MS" pitchFamily="66" charset="0"/>
              </a:rPr>
              <a:t>wish to eat lunch with their child need </a:t>
            </a:r>
            <a:r>
              <a:rPr lang="en-US" sz="1400" b="1" dirty="0" smtClean="0">
                <a:latin typeface="Comic Sans MS" pitchFamily="66" charset="0"/>
              </a:rPr>
              <a:t>to sign in and </a:t>
            </a:r>
            <a:r>
              <a:rPr lang="en-US" sz="1400" b="1" dirty="0">
                <a:latin typeface="Comic Sans MS" pitchFamily="66" charset="0"/>
              </a:rPr>
              <a:t>wait in the lobby </a:t>
            </a:r>
            <a:r>
              <a:rPr lang="en-US" sz="1400" b="1" dirty="0" smtClean="0">
                <a:latin typeface="Comic Sans MS" pitchFamily="66" charset="0"/>
              </a:rPr>
              <a:t>where the front office is until </a:t>
            </a:r>
            <a:r>
              <a:rPr lang="en-US" sz="1400" b="1" dirty="0">
                <a:latin typeface="Comic Sans MS" pitchFamily="66" charset="0"/>
              </a:rPr>
              <a:t>our class goes to lunch.</a:t>
            </a:r>
            <a:r>
              <a:rPr lang="en-US" sz="1400" dirty="0">
                <a:latin typeface="Comic Sans MS" pitchFamily="66" charset="0"/>
              </a:rPr>
              <a:t>  When a visitor comes to eat with a child, a student may only ask </a:t>
            </a:r>
            <a:r>
              <a:rPr lang="en-US" sz="1400" i="1" dirty="0">
                <a:latin typeface="Comic Sans MS" pitchFamily="66" charset="0"/>
              </a:rPr>
              <a:t>one</a:t>
            </a:r>
            <a:r>
              <a:rPr lang="en-US" sz="1400" dirty="0">
                <a:latin typeface="Comic Sans MS" pitchFamily="66" charset="0"/>
              </a:rPr>
              <a:t> friend to sit with them.  This rule is in place so others may have sufficient room to eat with their children as well.  The school asks that you do not send any carbonated drinks or glass containers to school with a child in order to maintain a safe environment.  </a:t>
            </a:r>
            <a:r>
              <a:rPr lang="en-US" sz="1400" dirty="0" smtClean="0">
                <a:latin typeface="Comic Sans MS" pitchFamily="66" charset="0"/>
              </a:rPr>
              <a:t>If </a:t>
            </a:r>
            <a:r>
              <a:rPr lang="en-US" sz="1400" dirty="0">
                <a:latin typeface="Comic Sans MS" pitchFamily="66" charset="0"/>
              </a:rPr>
              <a:t>students have money for their lunch account they </a:t>
            </a:r>
            <a:r>
              <a:rPr lang="en-US" sz="1400" dirty="0" smtClean="0">
                <a:latin typeface="Comic Sans MS" pitchFamily="66" charset="0"/>
              </a:rPr>
              <a:t>can either take </a:t>
            </a:r>
            <a:r>
              <a:rPr lang="en-US" sz="1400" dirty="0">
                <a:latin typeface="Comic Sans MS" pitchFamily="66" charset="0"/>
              </a:rPr>
              <a:t>it to the cafeteria first thing in the morning before coming to </a:t>
            </a:r>
            <a:r>
              <a:rPr lang="en-US" sz="1400" dirty="0" smtClean="0">
                <a:latin typeface="Comic Sans MS" pitchFamily="66" charset="0"/>
              </a:rPr>
              <a:t>class or take it when we go to lunch. </a:t>
            </a:r>
            <a:r>
              <a:rPr lang="en-US" sz="1400" dirty="0">
                <a:latin typeface="Comic Sans MS" pitchFamily="66" charset="0"/>
              </a:rPr>
              <a:t>It is the student’s responsibility to remember to take money to the cafeteria. Each day </a:t>
            </a:r>
            <a:r>
              <a:rPr lang="en-US" sz="1400" dirty="0" smtClean="0">
                <a:latin typeface="Comic Sans MS" pitchFamily="66" charset="0"/>
              </a:rPr>
              <a:t>I permit a time for the children to eat a small snack. This is optional. I do not provide snacks for students who forget theirs or choose not to bring </a:t>
            </a:r>
            <a:r>
              <a:rPr lang="en-US" sz="1400" dirty="0">
                <a:latin typeface="Comic Sans MS" pitchFamily="66" charset="0"/>
              </a:rPr>
              <a:t>one. Snacks should consist of juice or water and some type of </a:t>
            </a:r>
            <a:r>
              <a:rPr lang="en-US" sz="1400" dirty="0" smtClean="0">
                <a:latin typeface="Comic Sans MS" pitchFamily="66" charset="0"/>
              </a:rPr>
              <a:t>small snack. Candy and soda will not be permitted as a snack. </a:t>
            </a:r>
            <a:r>
              <a:rPr lang="en-US" sz="1400" dirty="0">
                <a:latin typeface="Comic Sans MS" pitchFamily="66" charset="0"/>
              </a:rPr>
              <a:t>We will decide as a class </a:t>
            </a:r>
            <a:r>
              <a:rPr lang="en-US" sz="1400" dirty="0" smtClean="0">
                <a:latin typeface="Comic Sans MS" pitchFamily="66" charset="0"/>
              </a:rPr>
              <a:t>what time we would like to have snack the </a:t>
            </a:r>
            <a:r>
              <a:rPr lang="en-US" sz="1400" dirty="0">
                <a:latin typeface="Comic Sans MS" pitchFamily="66" charset="0"/>
              </a:rPr>
              <a:t>first week of school. Please remind your child they are NEVER allowed to share food with any of their peers. This is a school rule because we have allergies and we do not want allergic reactions to happen because students are sharing lunch items and snacks. </a:t>
            </a:r>
            <a:endParaRPr lang="en-US" sz="1400" dirty="0" smtClean="0">
              <a:latin typeface="Comic Sans MS" pitchFamily="66" charset="0"/>
            </a:endParaRPr>
          </a:p>
          <a:p>
            <a:pPr>
              <a:buNone/>
            </a:pPr>
            <a:r>
              <a:rPr lang="en-US" sz="1400" b="1" dirty="0" smtClean="0">
                <a:latin typeface="Comic Sans MS" pitchFamily="66" charset="0"/>
              </a:rPr>
              <a:t>DRINKS</a:t>
            </a:r>
          </a:p>
          <a:p>
            <a:r>
              <a:rPr lang="en-US" sz="1400" dirty="0" smtClean="0">
                <a:latin typeface="Comic Sans MS" pitchFamily="66" charset="0"/>
              </a:rPr>
              <a:t>Students</a:t>
            </a:r>
            <a:r>
              <a:rPr lang="en-US" sz="1400" b="1" dirty="0" smtClean="0">
                <a:latin typeface="Comic Sans MS" pitchFamily="66" charset="0"/>
              </a:rPr>
              <a:t> </a:t>
            </a:r>
            <a:r>
              <a:rPr lang="en-US" sz="1400" dirty="0" smtClean="0">
                <a:latin typeface="Comic Sans MS" pitchFamily="66" charset="0"/>
              </a:rPr>
              <a:t>are allowed to bring water to school and leave it on their table throughout the day. They must bring a water bottle that has a lid that is able to close. Students must take these home each day. If their water bottle becomes a disruption or hinders their learning, they will be asked to leave it in their backpack. Students must come to school with their water bottled filled and will not be allowed to fill it again during the school day. </a:t>
            </a:r>
            <a:endParaRPr lang="en-US" sz="14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9356408"/>
          </a:xfrm>
          <a:prstGeom prst="rect">
            <a:avLst/>
          </a:prstGeom>
          <a:noFill/>
        </p:spPr>
        <p:txBody>
          <a:bodyPr wrap="square" rtlCol="0">
            <a:spAutoFit/>
          </a:bodyPr>
          <a:lstStyle/>
          <a:p>
            <a:r>
              <a:rPr lang="en-US" sz="1400" b="1" dirty="0" smtClean="0">
                <a:latin typeface="Comic Sans MS" pitchFamily="66" charset="0"/>
              </a:rPr>
              <a:t>BIRTHDAYS</a:t>
            </a:r>
            <a:endParaRPr lang="en-US" sz="1400" dirty="0" smtClean="0">
              <a:latin typeface="Comic Sans MS" pitchFamily="66" charset="0"/>
            </a:endParaRPr>
          </a:p>
          <a:p>
            <a:pPr lvl="1">
              <a:buFont typeface="Arial" pitchFamily="34" charset="0"/>
              <a:buChar char="•"/>
            </a:pPr>
            <a:r>
              <a:rPr lang="en-US" sz="1400" dirty="0" smtClean="0">
                <a:latin typeface="Comic Sans MS" pitchFamily="66" charset="0"/>
              </a:rPr>
              <a:t> I love to celebrate birthdays just as much as the students do, but they take up a lot of class time.  In an effort to reduce this, the school has decided to implement monthly birthday celebrations. The last Friday of each month from 3:30-4:00 will be reserved for birthday celebrations. Any child who has a birthday that month will celebrate together. If that Friday falls on a holiday, it will be scheduled to a different day. The room parent will contact you with a sign up genius before each monthly birthday celebration so that parents who wish to bring something in can sign up. Please look at what others are bringing and try to eliminate bringing in too many of the same item.  Also, I ask any utensils, plates, and/or napkins that we may need for clean up and/or eating be sent in along with the treats.  August and September birthdays will be celebrated together in September. June, July, and August birthdays will be celebrated together in June. </a:t>
            </a:r>
          </a:p>
          <a:p>
            <a:r>
              <a:rPr lang="en-US" sz="1400" b="1" dirty="0" smtClean="0">
                <a:latin typeface="Comic Sans MS" pitchFamily="66" charset="0"/>
              </a:rPr>
              <a:t>ABSENCES</a:t>
            </a:r>
            <a:endParaRPr lang="en-US" sz="1400" dirty="0" smtClean="0">
              <a:latin typeface="Comic Sans MS" pitchFamily="66" charset="0"/>
            </a:endParaRPr>
          </a:p>
          <a:p>
            <a:pPr lvl="1">
              <a:buFont typeface="Arial" pitchFamily="34" charset="0"/>
              <a:buChar char="•"/>
            </a:pPr>
            <a:r>
              <a:rPr lang="en-US" sz="1400" dirty="0" smtClean="0">
                <a:latin typeface="Comic Sans MS" pitchFamily="66" charset="0"/>
              </a:rPr>
              <a:t> If a child is absent, please send a written excuse with the child on the day he/she returns to school so it can be changed from an unexcused to an excused absence in the office. Please do not e-mail notes to me because I then have to print it out and send to the office. I would also request that you e-mail me as well on the day that your child will be absent just so that I am aware and can e-mail you back with anything important that he/she will miss that day. When your child is absent, they will have an absent folder placed on their desk at school. Any work that he/she misses that day will be placed in their absent folder. Myself and an assigned child in the classroom will go over everything in their absent folder when they return. If you would like to come pick up the absent folder that day, please give me a heads up so that I can make sure to have it ready for you. Also, it would helpful if you came to get it toward the end of the day. If the child has a sibling that attends Irwin you may also send that sibling to my room to pick up their missing work. If a child is absent, they will be responsible for making up the missed work at home, but it does not need to be done the following day. I usually give them a couple days to get it done. </a:t>
            </a:r>
            <a:endParaRPr lang="en-US" sz="1400" dirty="0">
              <a:latin typeface="Comic Sans MS" pitchFamily="66" charset="0"/>
            </a:endParaRPr>
          </a:p>
          <a:p>
            <a:r>
              <a:rPr lang="en-US" sz="1400" b="1" dirty="0" smtClean="0">
                <a:latin typeface="Comic Sans MS" pitchFamily="66" charset="0"/>
              </a:rPr>
              <a:t>DISMISSAL CHANGES</a:t>
            </a:r>
          </a:p>
          <a:p>
            <a:pPr lvl="1">
              <a:buFont typeface="Arial" pitchFamily="34" charset="0"/>
              <a:buChar char="•"/>
            </a:pPr>
            <a:r>
              <a:rPr lang="en-US" sz="1400" dirty="0" smtClean="0">
                <a:latin typeface="Comic Sans MS" pitchFamily="66" charset="0"/>
              </a:rPr>
              <a:t>  </a:t>
            </a:r>
            <a:r>
              <a:rPr lang="en-US" sz="1400" b="1" dirty="0" smtClean="0">
                <a:latin typeface="Comic Sans MS" pitchFamily="66" charset="0"/>
              </a:rPr>
              <a:t>It is VERY important to send a written note informing me of </a:t>
            </a:r>
            <a:r>
              <a:rPr lang="en-US" sz="1400" b="1" u="sng" dirty="0" smtClean="0">
                <a:latin typeface="Comic Sans MS" pitchFamily="66" charset="0"/>
              </a:rPr>
              <a:t>any </a:t>
            </a:r>
            <a:r>
              <a:rPr lang="en-US" sz="1400" b="1" dirty="0" smtClean="0">
                <a:latin typeface="Comic Sans MS" pitchFamily="66" charset="0"/>
              </a:rPr>
              <a:t>transportation changes.</a:t>
            </a:r>
            <a:r>
              <a:rPr lang="en-US" sz="1400" dirty="0" smtClean="0">
                <a:latin typeface="Comic Sans MS" pitchFamily="66" charset="0"/>
              </a:rPr>
              <a:t> Please do not e-mail me transportation changes. This is important because on busy days I only check my e-mail in the morning and afternoon and may not get the message. Also, it is the student’s responsibility to make sure they hand their dismissal note to me in my dismissal notes mailbox. In order to ensure this, please make sure your child is aware that they have a dismissal change and a note in their</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432"/>
            <a:ext cx="6858000" cy="11295400"/>
          </a:xfrm>
          <a:prstGeom prst="rect">
            <a:avLst/>
          </a:prstGeom>
        </p:spPr>
        <p:txBody>
          <a:bodyPr wrap="square">
            <a:spAutoFit/>
          </a:bodyPr>
          <a:lstStyle/>
          <a:p>
            <a:pPr lvl="1"/>
            <a:r>
              <a:rPr lang="en-US" sz="1400" dirty="0">
                <a:latin typeface="Comic Sans MS" pitchFamily="66" charset="0"/>
              </a:rPr>
              <a:t>backpack to give to me when they come to school. Notes should be placed</a:t>
            </a:r>
            <a:endParaRPr lang="en-US" sz="1400" dirty="0"/>
          </a:p>
          <a:p>
            <a:pPr lvl="1"/>
            <a:r>
              <a:rPr lang="en-US" sz="1400" dirty="0" smtClean="0">
                <a:latin typeface="Comic Sans MS" pitchFamily="66" charset="0"/>
              </a:rPr>
              <a:t>in </a:t>
            </a:r>
            <a:r>
              <a:rPr lang="en-US" sz="1400" dirty="0">
                <a:latin typeface="Comic Sans MS" pitchFamily="66" charset="0"/>
              </a:rPr>
              <a:t>students’ take home folders. If you change your child’s transportation after they leave the house and you could not write a note, you must call the school and let them know of the change. They will then notify me of this change.. </a:t>
            </a:r>
          </a:p>
          <a:p>
            <a:pPr lvl="1">
              <a:buFont typeface="Arial" pitchFamily="34" charset="0"/>
              <a:buChar char="•"/>
            </a:pPr>
            <a:endParaRPr lang="en-US" sz="1400" dirty="0">
              <a:latin typeface="Comic Sans MS" pitchFamily="66" charset="0"/>
            </a:endParaRPr>
          </a:p>
          <a:p>
            <a:r>
              <a:rPr lang="en-US" sz="1400" dirty="0">
                <a:latin typeface="Comic Sans MS" pitchFamily="66" charset="0"/>
              </a:rPr>
              <a:t> </a:t>
            </a:r>
            <a:r>
              <a:rPr lang="en-US" sz="1400" b="1" dirty="0">
                <a:latin typeface="Comic Sans MS" pitchFamily="66" charset="0"/>
              </a:rPr>
              <a:t>THURSDAY FOLDERS</a:t>
            </a:r>
            <a:endParaRPr lang="en-US" sz="1400" dirty="0">
              <a:latin typeface="Comic Sans MS" pitchFamily="66" charset="0"/>
            </a:endParaRPr>
          </a:p>
          <a:p>
            <a:pPr lvl="1">
              <a:buFont typeface="Arial" pitchFamily="34" charset="0"/>
              <a:buChar char="•"/>
            </a:pPr>
            <a:r>
              <a:rPr lang="en-US" sz="1400" dirty="0">
                <a:latin typeface="Comic Sans MS" pitchFamily="66" charset="0"/>
              </a:rPr>
              <a:t> Thursday folders are folders that include your child’s work for the week as well as important information from the school and will be sent home every Thursday. These folders are to come back to school every Friday. I have organized and labeled the inside of the folders and one side is papers to keep home and the other side is papers to return to school. Thursday folders are an important form of communication between the school and families.  Please take the time to read through all the papers that are sent home in them each week. Also, please be sure to clean out the Thursday folders each week and sent the “keep at home” side in empty each week.  I recommend sitting down with your child and going over any mistakes they have made on that week’s work. We do correct some things together in class, but we just don’t have the time to correct EVERYTHING that goes home in the Thursday folders. Also, there will be a log in their Thursday folder for you to sign each week. This lets me know that you have seen their Thursday folder and went over it with them. </a:t>
            </a:r>
          </a:p>
          <a:p>
            <a:r>
              <a:rPr lang="en-US" sz="1400" b="1" dirty="0"/>
              <a:t> </a:t>
            </a:r>
            <a:r>
              <a:rPr lang="en-US" sz="1400" dirty="0"/>
              <a:t> </a:t>
            </a:r>
            <a:r>
              <a:rPr lang="en-US" sz="1400" b="1" dirty="0">
                <a:latin typeface="Comic Sans MS" pitchFamily="66" charset="0"/>
              </a:rPr>
              <a:t>VOLUNTEERING</a:t>
            </a:r>
            <a:endParaRPr lang="en-US" sz="1400" dirty="0">
              <a:latin typeface="Comic Sans MS" pitchFamily="66" charset="0"/>
            </a:endParaRPr>
          </a:p>
          <a:p>
            <a:pPr lvl="1">
              <a:buFont typeface="Arial" pitchFamily="34" charset="0"/>
              <a:buChar char="•"/>
            </a:pPr>
            <a:r>
              <a:rPr lang="en-US" sz="1400" dirty="0">
                <a:latin typeface="Comic Sans MS" pitchFamily="66" charset="0"/>
              </a:rPr>
              <a:t> We love parent volunteers at Irwin Academic Center. I do ask parents to please contact me at least 24 hours in advance if they would like to volunteer and/or tutor so we have something for you to do when you come to school. All parents have to sign-up on the CMS website to become a registered volunteer in the classroom. Parents are not allowed to volunteer in the classroom, attend field trips, or eat lunch with their child in the cafeteria until they sign up as a registered volunteer. You can find an application volunteer form on our school website. This is an important safety measure for our school. We want to know exactly who is coming in contact with our children and I am sure all parents can appreciate our caution when it pertains to student safety. We also ask for parents to not disrupt instructional time during the day to have individual conferences about your child. This includes the morning and afternoon when you are dropping off your child. If you need to set up a conference with me I ask that you email me with your question, comment, and/or concern and I will get back to you within 24 hours. I will give you my available times before and after school and you can let me know what time works best for you and your family. It is important for me to know what you would like to talk about during your scheduled conference time so I can be prepared with materials and resources to aid our discussion. </a:t>
            </a:r>
          </a:p>
          <a:p>
            <a:r>
              <a:rPr lang="en-US" sz="1400" b="1" dirty="0">
                <a:latin typeface="Comic Sans MS" pitchFamily="66" charset="0"/>
              </a:rPr>
              <a:t>ROOM PARENT &amp; ASSISTANT ROOM PARENT</a:t>
            </a:r>
          </a:p>
          <a:p>
            <a:pPr lvl="1">
              <a:buFont typeface="Arial" pitchFamily="34" charset="0"/>
              <a:buChar char="•"/>
            </a:pPr>
            <a:r>
              <a:rPr lang="en-US" sz="1400" dirty="0">
                <a:latin typeface="Comic Sans MS" pitchFamily="66" charset="0"/>
              </a:rPr>
              <a:t> I will be assigning a room parent for our class. The room parent will be in charge of organizing holiday parties, classroom activities, writer’s celebrations, end of the year activities, and more! Please look out for e-mails from them throughout the year requesting for help. I will announce will then ask the room parents to send out some information about themselves so that you can get to know them better. Please look out for communication from them within the first couple weeks of school. </a:t>
            </a:r>
          </a:p>
          <a:p>
            <a:endParaRPr lang="en-US" sz="1400" dirty="0"/>
          </a:p>
        </p:txBody>
      </p:sp>
    </p:spTree>
    <p:extLst>
      <p:ext uri="{BB962C8B-B14F-4D97-AF65-F5344CB8AC3E}">
        <p14:creationId xmlns:p14="http://schemas.microsoft.com/office/powerpoint/2010/main" val="195757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0987623"/>
          </a:xfrm>
          <a:prstGeom prst="rect">
            <a:avLst/>
          </a:prstGeom>
          <a:noFill/>
        </p:spPr>
        <p:txBody>
          <a:bodyPr wrap="square" rtlCol="0">
            <a:spAutoFit/>
          </a:bodyPr>
          <a:lstStyle/>
          <a:p>
            <a:r>
              <a:rPr lang="en-US" sz="1400" b="1" dirty="0" smtClean="0">
                <a:latin typeface="Comic Sans MS" pitchFamily="66" charset="0"/>
              </a:rPr>
              <a:t>BATHROOM</a:t>
            </a:r>
            <a:endParaRPr lang="en-US" sz="1400" dirty="0" smtClean="0">
              <a:latin typeface="Comic Sans MS" pitchFamily="66" charset="0"/>
            </a:endParaRPr>
          </a:p>
          <a:p>
            <a:pPr lvl="1">
              <a:buFont typeface="Arial" pitchFamily="34" charset="0"/>
              <a:buChar char="•"/>
            </a:pPr>
            <a:r>
              <a:rPr lang="en-US" sz="1400" dirty="0" smtClean="0">
                <a:latin typeface="Comic Sans MS" pitchFamily="66" charset="0"/>
              </a:rPr>
              <a:t> Each day we will do 2 bathroom breaks. The students will get to go in the morning and in the afternoon after lunch. If a child has to use the restroom at a different time they must ask me and I will let them go. I do tell students that they are not permitted to go while I am teaching unless it is an EMERGENCY. If your child has a medical issue where they may need to go more often throughout the day, I ask that you please let me know. </a:t>
            </a:r>
            <a:endParaRPr lang="en-US" sz="1400" b="1" dirty="0" smtClean="0">
              <a:latin typeface="Comic Sans MS" pitchFamily="66" charset="0"/>
            </a:endParaRPr>
          </a:p>
          <a:p>
            <a:r>
              <a:rPr lang="en-US" sz="1400" b="1" dirty="0" smtClean="0">
                <a:latin typeface="Comic Sans MS" pitchFamily="66" charset="0"/>
              </a:rPr>
              <a:t>PROJECTS</a:t>
            </a:r>
          </a:p>
          <a:p>
            <a:pPr lvl="1">
              <a:buFont typeface="Arial" pitchFamily="34" charset="0"/>
              <a:buChar char="•"/>
            </a:pPr>
            <a:r>
              <a:rPr lang="en-US" sz="1400" b="1" dirty="0">
                <a:latin typeface="Comic Sans MS" pitchFamily="66" charset="0"/>
              </a:rPr>
              <a:t> </a:t>
            </a:r>
            <a:r>
              <a:rPr lang="en-US" sz="1400" dirty="0" smtClean="0">
                <a:latin typeface="Comic Sans MS" pitchFamily="66" charset="0"/>
              </a:rPr>
              <a:t>Your child will have one project per quarter this year. You will be notified in advance of due dates and will be provided a rubric as well. </a:t>
            </a:r>
          </a:p>
          <a:p>
            <a:r>
              <a:rPr lang="en-US" sz="1400" b="1" dirty="0">
                <a:latin typeface="Comic Sans MS" pitchFamily="66" charset="0"/>
              </a:rPr>
              <a:t>CONNECT CLASS SCHEDULE</a:t>
            </a:r>
            <a:endParaRPr lang="en-US" sz="1400" dirty="0">
              <a:latin typeface="Comic Sans MS" pitchFamily="66" charset="0"/>
            </a:endParaRPr>
          </a:p>
          <a:p>
            <a:pPr lvl="1">
              <a:buFont typeface="Arial" pitchFamily="34" charset="0"/>
              <a:buChar char="•"/>
            </a:pPr>
            <a:r>
              <a:rPr lang="en-US" sz="1400" dirty="0">
                <a:latin typeface="Comic Sans MS" pitchFamily="66" charset="0"/>
              </a:rPr>
              <a:t> </a:t>
            </a:r>
            <a:r>
              <a:rPr lang="en-US" sz="1400" dirty="0" smtClean="0">
                <a:latin typeface="Comic Sans MS" pitchFamily="66" charset="0"/>
              </a:rPr>
              <a:t>Because third grade is so large this year, we have divided the connect times into two different blocks. Our connect time each day is from  1:25-2:10. Here is the schedule below:</a:t>
            </a:r>
            <a:endParaRPr lang="en-US" sz="1400" dirty="0">
              <a:latin typeface="Comic Sans MS" pitchFamily="66" charset="0"/>
            </a:endParaRPr>
          </a:p>
          <a:p>
            <a:r>
              <a:rPr lang="en-US" sz="1400" dirty="0">
                <a:latin typeface="Comic Sans MS" pitchFamily="66" charset="0"/>
              </a:rPr>
              <a:t>Monday </a:t>
            </a:r>
            <a:r>
              <a:rPr lang="en-US" sz="1400" dirty="0" smtClean="0">
                <a:latin typeface="Comic Sans MS" pitchFamily="66" charset="0"/>
              </a:rPr>
              <a:t>– Physical Education</a:t>
            </a:r>
            <a:endParaRPr lang="en-US" sz="1400" dirty="0">
              <a:latin typeface="Comic Sans MS" pitchFamily="66" charset="0"/>
            </a:endParaRPr>
          </a:p>
          <a:p>
            <a:r>
              <a:rPr lang="en-US" sz="1400" dirty="0">
                <a:latin typeface="Comic Sans MS" pitchFamily="66" charset="0"/>
              </a:rPr>
              <a:t>Tuesday – </a:t>
            </a:r>
            <a:r>
              <a:rPr lang="en-US" sz="1400" dirty="0" smtClean="0">
                <a:latin typeface="Comic Sans MS" pitchFamily="66" charset="0"/>
              </a:rPr>
              <a:t>Technology</a:t>
            </a:r>
            <a:endParaRPr lang="en-US" sz="1400" dirty="0">
              <a:latin typeface="Comic Sans MS" pitchFamily="66" charset="0"/>
            </a:endParaRPr>
          </a:p>
          <a:p>
            <a:r>
              <a:rPr lang="en-US" sz="1400" dirty="0">
                <a:latin typeface="Comic Sans MS" pitchFamily="66" charset="0"/>
              </a:rPr>
              <a:t>Wednesday – </a:t>
            </a:r>
            <a:r>
              <a:rPr lang="en-US" sz="1400" dirty="0" smtClean="0">
                <a:latin typeface="Comic Sans MS" pitchFamily="66" charset="0"/>
              </a:rPr>
              <a:t>Spanish</a:t>
            </a:r>
            <a:endParaRPr lang="en-US" sz="1400" dirty="0">
              <a:latin typeface="Comic Sans MS" pitchFamily="66" charset="0"/>
            </a:endParaRPr>
          </a:p>
          <a:p>
            <a:r>
              <a:rPr lang="en-US" sz="1400" dirty="0">
                <a:latin typeface="Comic Sans MS" pitchFamily="66" charset="0"/>
              </a:rPr>
              <a:t>Thursday – </a:t>
            </a:r>
            <a:r>
              <a:rPr lang="en-US" sz="1400" dirty="0" smtClean="0">
                <a:latin typeface="Comic Sans MS" pitchFamily="66" charset="0"/>
              </a:rPr>
              <a:t>Art</a:t>
            </a:r>
            <a:endParaRPr lang="en-US" sz="1400" dirty="0">
              <a:latin typeface="Comic Sans MS" pitchFamily="66" charset="0"/>
            </a:endParaRPr>
          </a:p>
          <a:p>
            <a:r>
              <a:rPr lang="en-US" sz="1400" dirty="0">
                <a:latin typeface="Comic Sans MS" pitchFamily="66" charset="0"/>
              </a:rPr>
              <a:t>Friday – </a:t>
            </a:r>
            <a:r>
              <a:rPr lang="en-US" sz="1400" dirty="0" smtClean="0">
                <a:latin typeface="Comic Sans MS" pitchFamily="66" charset="0"/>
              </a:rPr>
              <a:t>Music</a:t>
            </a:r>
          </a:p>
          <a:p>
            <a:r>
              <a:rPr lang="en-US" sz="1400" dirty="0" smtClean="0">
                <a:latin typeface="Comic Sans MS" pitchFamily="66" charset="0"/>
              </a:rPr>
              <a:t>We will also have an assigned day for media. This is when students will be able to check out library books. This time has not been set up yet. Students will not be allowed to sign out books the first 10 days of school as the media specialist must inventory all of the books. Students are responsible for bringing their library books to school on the day we have media. If they do not bring their books back, they can not check out new books. </a:t>
            </a:r>
            <a:endParaRPr lang="en-US" sz="1400" b="1" dirty="0">
              <a:latin typeface="Comic Sans MS" pitchFamily="66" charset="0"/>
            </a:endParaRPr>
          </a:p>
          <a:p>
            <a:r>
              <a:rPr lang="en-US" sz="1400" b="1" dirty="0">
                <a:latin typeface="Comic Sans MS" pitchFamily="66" charset="0"/>
              </a:rPr>
              <a:t>DAILY SCHEDULE</a:t>
            </a:r>
          </a:p>
          <a:p>
            <a:pPr lvl="1">
              <a:buFont typeface="Arial" pitchFamily="34" charset="0"/>
              <a:buChar char="•"/>
            </a:pPr>
            <a:r>
              <a:rPr lang="en-US" sz="1400" dirty="0">
                <a:latin typeface="Comic Sans MS" pitchFamily="66" charset="0"/>
              </a:rPr>
              <a:t> Please keep in mind that because this is a new schedule this year, we may tweak depending on how well students adjust to this schedule. </a:t>
            </a:r>
          </a:p>
          <a:p>
            <a:pPr algn="ctr"/>
            <a:r>
              <a:rPr lang="en-US" sz="1400" dirty="0" smtClean="0">
                <a:latin typeface="Comic Sans MS" pitchFamily="66" charset="0"/>
              </a:rPr>
              <a:t>8:45-9:30 Students arrive/Genius Hour</a:t>
            </a:r>
          </a:p>
          <a:p>
            <a:pPr algn="ctr"/>
            <a:r>
              <a:rPr lang="en-US" sz="1400" dirty="0" smtClean="0">
                <a:latin typeface="Comic Sans MS" pitchFamily="66" charset="0"/>
              </a:rPr>
              <a:t>9:30-9:45 Morning Meeting</a:t>
            </a:r>
          </a:p>
          <a:p>
            <a:pPr algn="ctr"/>
            <a:r>
              <a:rPr lang="en-US" sz="1400" dirty="0" smtClean="0">
                <a:latin typeface="Comic Sans MS" pitchFamily="66" charset="0"/>
              </a:rPr>
              <a:t>9:45-10:45 Reading Workshop</a:t>
            </a:r>
          </a:p>
          <a:p>
            <a:pPr algn="ctr"/>
            <a:r>
              <a:rPr lang="en-US" sz="1400" dirty="0" smtClean="0">
                <a:latin typeface="Comic Sans MS" pitchFamily="66" charset="0"/>
              </a:rPr>
              <a:t>10:45-11:00 Word Work</a:t>
            </a:r>
          </a:p>
          <a:p>
            <a:pPr algn="ctr"/>
            <a:r>
              <a:rPr lang="en-US" sz="1400" dirty="0" smtClean="0">
                <a:latin typeface="Comic Sans MS" pitchFamily="66" charset="0"/>
              </a:rPr>
              <a:t>11:00-11:30 Lunch</a:t>
            </a:r>
          </a:p>
          <a:p>
            <a:pPr algn="ctr"/>
            <a:r>
              <a:rPr lang="en-US" sz="1400" dirty="0" smtClean="0">
                <a:latin typeface="Comic Sans MS" pitchFamily="66" charset="0"/>
              </a:rPr>
              <a:t>11:30-12:00 Bathroom Break &amp; Read Aloud</a:t>
            </a:r>
          </a:p>
          <a:p>
            <a:pPr algn="ctr"/>
            <a:r>
              <a:rPr lang="en-US" sz="1400" dirty="0" smtClean="0">
                <a:latin typeface="Comic Sans MS" pitchFamily="66" charset="0"/>
              </a:rPr>
              <a:t>12:00-1:25 Math</a:t>
            </a:r>
          </a:p>
          <a:p>
            <a:pPr algn="ctr"/>
            <a:r>
              <a:rPr lang="en-US" sz="1400" dirty="0" smtClean="0">
                <a:latin typeface="Comic Sans MS" pitchFamily="66" charset="0"/>
              </a:rPr>
              <a:t>1:25-2:10 Connect</a:t>
            </a:r>
          </a:p>
          <a:p>
            <a:pPr algn="ctr"/>
            <a:r>
              <a:rPr lang="en-US" sz="1400" dirty="0" smtClean="0">
                <a:latin typeface="Comic Sans MS" pitchFamily="66" charset="0"/>
              </a:rPr>
              <a:t>2:10-2:45 Science/Social Studies</a:t>
            </a:r>
          </a:p>
          <a:p>
            <a:pPr algn="ctr"/>
            <a:r>
              <a:rPr lang="en-US" sz="1400" dirty="0" smtClean="0">
                <a:latin typeface="Comic Sans MS" pitchFamily="66" charset="0"/>
              </a:rPr>
              <a:t>2:45-3:20 Writing Workshop</a:t>
            </a:r>
          </a:p>
          <a:p>
            <a:pPr algn="ctr"/>
            <a:r>
              <a:rPr lang="en-US" sz="1400" dirty="0" smtClean="0">
                <a:latin typeface="Comic Sans MS" pitchFamily="66" charset="0"/>
              </a:rPr>
              <a:t>3:20-3:50 Recess</a:t>
            </a:r>
          </a:p>
          <a:p>
            <a:pPr algn="ctr"/>
            <a:r>
              <a:rPr lang="en-US" sz="1400" dirty="0" smtClean="0">
                <a:latin typeface="Comic Sans MS" pitchFamily="66" charset="0"/>
              </a:rPr>
              <a:t>3:50-4:05 Pack-up &amp; Afternoon Announcements</a:t>
            </a:r>
          </a:p>
          <a:p>
            <a:pPr algn="ctr"/>
            <a:r>
              <a:rPr lang="en-US" sz="1400" dirty="0" smtClean="0">
                <a:latin typeface="Comic Sans MS" pitchFamily="66" charset="0"/>
              </a:rPr>
              <a:t>4:05-4:15 Dismissal</a:t>
            </a:r>
          </a:p>
          <a:p>
            <a:pPr algn="ctr"/>
            <a:endParaRPr lang="en-US" sz="1400" dirty="0">
              <a:latin typeface="Comic Sans MS" pitchFamily="66" charset="0"/>
            </a:endParaRPr>
          </a:p>
          <a:p>
            <a:pPr lvl="1">
              <a:buFont typeface="Arial" pitchFamily="34" charset="0"/>
              <a:buChar char="•"/>
            </a:pPr>
            <a:endParaRPr lang="en-US" sz="1400" b="1" dirty="0">
              <a:latin typeface="Comic Sans MS" pitchFamily="66" charset="0"/>
            </a:endParaRPr>
          </a:p>
          <a:p>
            <a:endParaRPr lang="en-US" sz="1400" dirty="0" smtClean="0">
              <a:latin typeface="Comic Sans MS" pitchFamily="66" charset="0"/>
            </a:endParaRPr>
          </a:p>
          <a:p>
            <a:r>
              <a:rPr lang="en-US" sz="1400" b="1" dirty="0" smtClean="0">
                <a:latin typeface="Comic Sans MS" pitchFamily="66" charset="0"/>
              </a:rPr>
              <a:t> </a:t>
            </a:r>
            <a:endParaRPr lang="en-US" sz="1400" dirty="0" smtClean="0">
              <a:latin typeface="Comic Sans MS" pitchFamily="66" charset="0"/>
            </a:endParaRPr>
          </a:p>
          <a:p>
            <a:endParaRPr lang="en-US" sz="1400" dirty="0" smtClean="0"/>
          </a:p>
          <a:p>
            <a:r>
              <a:rPr lang="en-US" sz="1400" dirty="0" smtClean="0">
                <a:latin typeface="Comic Sans MS" pitchFamily="66" charset="0"/>
              </a:rPr>
              <a:t> </a:t>
            </a:r>
          </a:p>
          <a:p>
            <a:r>
              <a:rPr lang="en-US" b="1"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6858000" cy="10064294"/>
          </a:xfrm>
          <a:prstGeom prst="rect">
            <a:avLst/>
          </a:prstGeom>
          <a:noFill/>
        </p:spPr>
        <p:txBody>
          <a:bodyPr wrap="square" rtlCol="0">
            <a:spAutoFit/>
          </a:bodyPr>
          <a:lstStyle/>
          <a:p>
            <a:endParaRPr lang="en-US" sz="1400" dirty="0"/>
          </a:p>
          <a:p>
            <a:r>
              <a:rPr lang="en-US" sz="1400" dirty="0"/>
              <a:t> </a:t>
            </a:r>
            <a:r>
              <a:rPr lang="en-US" sz="1400" b="1" dirty="0" smtClean="0">
                <a:latin typeface="Comic Sans MS" pitchFamily="66" charset="0"/>
              </a:rPr>
              <a:t>CURRICULUM</a:t>
            </a:r>
            <a:endParaRPr lang="en-US" sz="1400" dirty="0" smtClean="0">
              <a:latin typeface="Comic Sans MS" pitchFamily="66" charset="0"/>
            </a:endParaRPr>
          </a:p>
          <a:p>
            <a:pPr lvl="1">
              <a:buFont typeface="Arial" pitchFamily="34" charset="0"/>
              <a:buChar char="•"/>
            </a:pPr>
            <a:r>
              <a:rPr lang="en-US" sz="1400" dirty="0" smtClean="0">
                <a:latin typeface="Comic Sans MS" pitchFamily="66" charset="0"/>
              </a:rPr>
              <a:t> We will be holding a curriculum night within the first couple weeks of school. Attendance to this is important because I will be discussing this year’s curriculum as well as other important things we will be doing this year. You will be notified in advance when this is taking place. Please check your child’s agenda and take home folder for reminders!  </a:t>
            </a:r>
          </a:p>
          <a:p>
            <a:endParaRPr lang="en-US" sz="1400" dirty="0"/>
          </a:p>
          <a:p>
            <a:r>
              <a:rPr lang="en-US" sz="1400" b="1" dirty="0">
                <a:latin typeface="Comic Sans MS" pitchFamily="66" charset="0"/>
              </a:rPr>
              <a:t>EXTRA CREDIT</a:t>
            </a:r>
            <a:endParaRPr lang="en-US" sz="1400" dirty="0">
              <a:latin typeface="Comic Sans MS" pitchFamily="66" charset="0"/>
            </a:endParaRPr>
          </a:p>
          <a:p>
            <a:pPr lvl="1">
              <a:buFont typeface="Arial" pitchFamily="34" charset="0"/>
              <a:buChar char="•"/>
            </a:pPr>
            <a:r>
              <a:rPr lang="en-US" sz="1400" dirty="0" smtClean="0">
                <a:latin typeface="Comic Sans MS" pitchFamily="66" charset="0"/>
              </a:rPr>
              <a:t> Students </a:t>
            </a:r>
            <a:r>
              <a:rPr lang="en-US" sz="1400" dirty="0">
                <a:latin typeface="Comic Sans MS" pitchFamily="66" charset="0"/>
              </a:rPr>
              <a:t>are not permitted to do extra credit independent </a:t>
            </a:r>
            <a:r>
              <a:rPr lang="en-US" sz="1400" dirty="0" smtClean="0">
                <a:latin typeface="Comic Sans MS" pitchFamily="66" charset="0"/>
              </a:rPr>
              <a:t>self selected projects </a:t>
            </a:r>
            <a:r>
              <a:rPr lang="en-US" sz="1400" dirty="0">
                <a:latin typeface="Comic Sans MS" pitchFamily="66" charset="0"/>
              </a:rPr>
              <a:t>in order to help raise their grade. I do periodically give a few extra credit questions on </a:t>
            </a:r>
            <a:r>
              <a:rPr lang="en-US" sz="1400" dirty="0" smtClean="0">
                <a:latin typeface="Comic Sans MS" pitchFamily="66" charset="0"/>
              </a:rPr>
              <a:t>tests and sometimes quizzes. </a:t>
            </a:r>
          </a:p>
          <a:p>
            <a:r>
              <a:rPr lang="en-US" sz="1400" b="1" dirty="0">
                <a:latin typeface="Comic Sans MS" pitchFamily="66" charset="0"/>
              </a:rPr>
              <a:t>TAKE HOME FOLDERS</a:t>
            </a:r>
          </a:p>
          <a:p>
            <a:pPr lvl="1">
              <a:buFont typeface="Arial" pitchFamily="34" charset="0"/>
              <a:buChar char="•"/>
            </a:pPr>
            <a:r>
              <a:rPr lang="en-US" sz="1400" dirty="0">
                <a:latin typeface="Comic Sans MS" pitchFamily="66" charset="0"/>
              </a:rPr>
              <a:t> </a:t>
            </a:r>
            <a:r>
              <a:rPr lang="en-US" sz="1400" dirty="0" smtClean="0">
                <a:latin typeface="Comic Sans MS" pitchFamily="66" charset="0"/>
              </a:rPr>
              <a:t>I have created a take home folder for each student that should have come home the first day of school. It is labeled with your child’s name, grade, and teacher. Each </a:t>
            </a:r>
            <a:r>
              <a:rPr lang="en-US" sz="1400" dirty="0">
                <a:latin typeface="Comic Sans MS" pitchFamily="66" charset="0"/>
              </a:rPr>
              <a:t>day your child’s take home folder should travel back and forth to school. It should contain your child’s </a:t>
            </a:r>
            <a:r>
              <a:rPr lang="en-US" sz="1400" dirty="0" smtClean="0">
                <a:latin typeface="Comic Sans MS" pitchFamily="66" charset="0"/>
              </a:rPr>
              <a:t>homework, any papers that need to be returned to school, dismissal notes, and any notes to excuse your child from bring absent. I do not go through every child’s take home folder every day so please make sure students know if they have any notes to give me and also please make sure students clean out their folder each day. The only papers returning to school the following day should be homework papers. </a:t>
            </a:r>
            <a:endParaRPr lang="en-US" sz="1400" dirty="0"/>
          </a:p>
          <a:p>
            <a:r>
              <a:rPr lang="en-US" sz="1400" b="1" dirty="0">
                <a:latin typeface="Comic Sans MS" pitchFamily="66" charset="0"/>
              </a:rPr>
              <a:t>WEBSITE </a:t>
            </a:r>
            <a:endParaRPr lang="en-US" sz="1400" dirty="0">
              <a:latin typeface="Comic Sans MS" pitchFamily="66" charset="0"/>
            </a:endParaRPr>
          </a:p>
          <a:p>
            <a:pPr lvl="1">
              <a:buFont typeface="Arial" pitchFamily="34" charset="0"/>
              <a:buChar char="•"/>
            </a:pPr>
            <a:r>
              <a:rPr lang="en-US" sz="1400" dirty="0">
                <a:latin typeface="Comic Sans MS" pitchFamily="66" charset="0"/>
              </a:rPr>
              <a:t> I do have a classroom website that will serve as another communication tool between school and home. I will keep important materials and resources that pertain to this school year. </a:t>
            </a:r>
            <a:r>
              <a:rPr lang="en-US" sz="1400" dirty="0" smtClean="0">
                <a:latin typeface="Comic Sans MS" pitchFamily="66" charset="0"/>
              </a:rPr>
              <a:t>I have just updated it for this new school year. Be </a:t>
            </a:r>
            <a:r>
              <a:rPr lang="en-US" sz="1400" dirty="0">
                <a:latin typeface="Comic Sans MS" pitchFamily="66" charset="0"/>
              </a:rPr>
              <a:t>sure to check it often! The website is: </a:t>
            </a:r>
            <a:r>
              <a:rPr lang="en-US" sz="1400" dirty="0">
                <a:hlinkClick r:id="rId2"/>
              </a:rPr>
              <a:t>http://jaimedeming.weebly.com</a:t>
            </a:r>
            <a:r>
              <a:rPr lang="en-US" sz="1400" dirty="0"/>
              <a:t>. </a:t>
            </a:r>
            <a:endParaRPr lang="en-US" sz="1400" dirty="0">
              <a:latin typeface="Comic Sans MS" pitchFamily="66" charset="0"/>
            </a:endParaRPr>
          </a:p>
          <a:p>
            <a:r>
              <a:rPr lang="en-US" sz="1400" b="1" dirty="0">
                <a:latin typeface="Comic Sans MS" pitchFamily="66" charset="0"/>
              </a:rPr>
              <a:t>CLASSROOM NEWSLETTERS </a:t>
            </a:r>
            <a:endParaRPr lang="en-US" sz="1400" dirty="0">
              <a:latin typeface="Comic Sans MS" pitchFamily="66" charset="0"/>
            </a:endParaRPr>
          </a:p>
          <a:p>
            <a:pPr lvl="1">
              <a:buFont typeface="Arial" pitchFamily="34" charset="0"/>
              <a:buChar char="•"/>
            </a:pPr>
            <a:r>
              <a:rPr lang="en-US" sz="1400" dirty="0">
                <a:latin typeface="Comic Sans MS" pitchFamily="66" charset="0"/>
              </a:rPr>
              <a:t> I will be e-mailing out weekly newsletters. The purpose of these newsletters is to highlight what we did in class the previous week and also to tell you what we will be learning about in class the following week. I also include important dates and reminders in the newsletter such as test </a:t>
            </a:r>
            <a:r>
              <a:rPr lang="en-US" sz="1400" dirty="0" smtClean="0">
                <a:latin typeface="Comic Sans MS" pitchFamily="66" charset="0"/>
              </a:rPr>
              <a:t>and/or </a:t>
            </a:r>
            <a:r>
              <a:rPr lang="en-US" sz="1400" dirty="0">
                <a:latin typeface="Comic Sans MS" pitchFamily="66" charset="0"/>
              </a:rPr>
              <a:t>quiz dates. If you do not have access to a computer or the internet at home or at work please let me know and I can send home a paper copy of the newsletter. Also, please make sure I have your most up to date e-mail address. If you are not receiving a weekly e-mail with a newsletter attached, it means I do not have your e-mail on my distribution list. Simply send in a note with your child with your e-mail address and I will add you to my list</a:t>
            </a:r>
            <a:r>
              <a:rPr lang="en-US" sz="1400" dirty="0" smtClean="0">
                <a:latin typeface="Comic Sans MS" pitchFamily="66" charset="0"/>
              </a:rPr>
              <a:t>! In the newsletter I also have a “Wish List” section. This section is for materials that we are in need of as a class! </a:t>
            </a:r>
            <a:endParaRPr lang="en-US" sz="1400" dirty="0">
              <a:latin typeface="Comic Sans MS" pitchFamily="66" charset="0"/>
            </a:endParaRPr>
          </a:p>
          <a:p>
            <a:pPr lvl="1">
              <a:buFont typeface="Arial" pitchFamily="34" charset="0"/>
              <a:buChar char="•"/>
            </a:pPr>
            <a:endParaRPr lang="en-US" sz="1400" dirty="0" smtClean="0">
              <a:latin typeface="Comic Sans MS" pitchFamily="66" charset="0"/>
            </a:endParaRPr>
          </a:p>
          <a:p>
            <a:pPr lvl="1"/>
            <a:endParaRPr lang="en-US" sz="1400" dirty="0" smtClean="0">
              <a:latin typeface="Comic Sans MS" pitchFamily="66" charset="0"/>
            </a:endParaRPr>
          </a:p>
          <a:p>
            <a:endParaRPr lang="en-US" sz="1400" dirty="0" smtClean="0">
              <a:latin typeface="Comic Sans MS" pitchFamily="66"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nvPr>
        </p:nvGraphicFramePr>
        <p:xfrm>
          <a:off x="990600" y="152400"/>
          <a:ext cx="5713730" cy="774065"/>
        </p:xfrm>
        <a:graphic>
          <a:graphicData uri="http://schemas.openxmlformats.org/drawingml/2006/table">
            <a:tbl>
              <a:tblPr/>
              <a:tblGrid>
                <a:gridCol w="5713730"/>
              </a:tblGrid>
              <a:tr h="774065">
                <a:tc>
                  <a:txBody>
                    <a:bodyPr/>
                    <a:lstStyle/>
                    <a:p>
                      <a:pPr marL="457200" marR="0" algn="ctr">
                        <a:spcBef>
                          <a:spcPts val="0"/>
                        </a:spcBef>
                        <a:spcAft>
                          <a:spcPts val="0"/>
                        </a:spcAft>
                      </a:pPr>
                      <a:r>
                        <a:rPr lang="en-US" sz="1600" b="1" u="sng" dirty="0">
                          <a:latin typeface="Comic Sans MS"/>
                          <a:ea typeface="Times New Roman"/>
                        </a:rPr>
                        <a:t>3</a:t>
                      </a:r>
                      <a:r>
                        <a:rPr lang="en-US" sz="1600" b="1" u="sng" baseline="30000" dirty="0">
                          <a:latin typeface="Comic Sans MS"/>
                          <a:ea typeface="Times New Roman"/>
                        </a:rPr>
                        <a:t>rd</a:t>
                      </a:r>
                      <a:r>
                        <a:rPr lang="en-US" sz="1600" b="1" u="sng" dirty="0">
                          <a:latin typeface="Comic Sans MS"/>
                          <a:ea typeface="Times New Roman"/>
                        </a:rPr>
                        <a:t> Grade Grading Policy</a:t>
                      </a:r>
                      <a:endParaRPr lang="en-US" sz="1200" dirty="0">
                        <a:latin typeface="Times New Roman"/>
                        <a:ea typeface="Times New Roman"/>
                      </a:endParaRPr>
                    </a:p>
                    <a:p>
                      <a:pPr marL="457200" marR="0" algn="ctr">
                        <a:spcBef>
                          <a:spcPts val="0"/>
                        </a:spcBef>
                        <a:spcAft>
                          <a:spcPts val="0"/>
                        </a:spcAft>
                      </a:pPr>
                      <a:r>
                        <a:rPr lang="en-US" sz="1400" b="1" dirty="0">
                          <a:latin typeface="Comic Sans MS"/>
                          <a:ea typeface="Times New Roman"/>
                        </a:rPr>
                        <a:t>Believe it or not, preparing for your child’s future </a:t>
                      </a:r>
                      <a:endParaRPr lang="en-US" sz="1200" dirty="0">
                        <a:latin typeface="Times New Roman"/>
                        <a:ea typeface="Times New Roman"/>
                      </a:endParaRPr>
                    </a:p>
                    <a:p>
                      <a:pPr marL="457200" marR="0" algn="ctr">
                        <a:spcBef>
                          <a:spcPts val="0"/>
                        </a:spcBef>
                        <a:spcAft>
                          <a:spcPts val="0"/>
                        </a:spcAft>
                      </a:pPr>
                      <a:r>
                        <a:rPr lang="en-US" sz="1400" b="1" dirty="0">
                          <a:latin typeface="Comic Sans MS"/>
                          <a:ea typeface="Times New Roman"/>
                        </a:rPr>
                        <a:t>starts in elementary school!</a:t>
                      </a:r>
                      <a:endParaRPr lang="en-US" sz="1200" dirty="0">
                        <a:latin typeface="Times New Roman"/>
                        <a:ea typeface="Times New Roman"/>
                      </a:endParaRPr>
                    </a:p>
                  </a:txBody>
                  <a:tcPr marL="68580" marR="68580" marT="0" marB="0">
                    <a:lnL w="76200" cap="flat" cmpd="dbl"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499488676"/>
              </p:ext>
            </p:extLst>
          </p:nvPr>
        </p:nvGraphicFramePr>
        <p:xfrm>
          <a:off x="4191000" y="4419600"/>
          <a:ext cx="2514600" cy="2133600"/>
        </p:xfrm>
        <a:graphic>
          <a:graphicData uri="http://schemas.openxmlformats.org/drawingml/2006/table">
            <a:tbl>
              <a:tblPr/>
              <a:tblGrid>
                <a:gridCol w="2514600"/>
              </a:tblGrid>
              <a:tr h="2133600">
                <a:tc>
                  <a:txBody>
                    <a:bodyPr/>
                    <a:lstStyle/>
                    <a:p>
                      <a:pPr marL="0" marR="0" algn="ctr">
                        <a:spcBef>
                          <a:spcPts val="0"/>
                        </a:spcBef>
                        <a:spcAft>
                          <a:spcPts val="0"/>
                        </a:spcAft>
                      </a:pPr>
                      <a:r>
                        <a:rPr lang="en-US" sz="1100" b="1" u="sng" dirty="0">
                          <a:latin typeface="Comic Sans MS"/>
                          <a:ea typeface="Times New Roman"/>
                        </a:rPr>
                        <a:t>CMS Grading Scale</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Your child will earn letter grades in 3rd grade.  The grading scale is as follows:</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A = </a:t>
                      </a:r>
                      <a:r>
                        <a:rPr lang="en-US" sz="1600" dirty="0" smtClean="0">
                          <a:latin typeface="Comic Sans MS"/>
                          <a:ea typeface="Times New Roman"/>
                        </a:rPr>
                        <a:t>90-100</a:t>
                      </a:r>
                      <a:r>
                        <a:rPr lang="en-US" sz="1600" dirty="0" smtClean="0">
                          <a:latin typeface="Comic Sans MS"/>
                          <a:ea typeface="Times New Roman"/>
                        </a:rPr>
                        <a:t>%  </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B = </a:t>
                      </a:r>
                      <a:r>
                        <a:rPr lang="en-US" sz="1600" dirty="0" smtClean="0">
                          <a:latin typeface="Comic Sans MS"/>
                          <a:ea typeface="Times New Roman"/>
                        </a:rPr>
                        <a:t>80-89%</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C = </a:t>
                      </a:r>
                      <a:r>
                        <a:rPr lang="en-US" sz="1600" dirty="0" smtClean="0">
                          <a:latin typeface="Comic Sans MS"/>
                          <a:ea typeface="Times New Roman"/>
                        </a:rPr>
                        <a:t>70-79%</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D = </a:t>
                      </a:r>
                      <a:r>
                        <a:rPr lang="en-US" sz="1600" dirty="0" smtClean="0">
                          <a:latin typeface="Comic Sans MS"/>
                          <a:ea typeface="Times New Roman"/>
                        </a:rPr>
                        <a:t>60-69%</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F = </a:t>
                      </a:r>
                      <a:r>
                        <a:rPr lang="en-US" sz="1600" dirty="0" smtClean="0">
                          <a:latin typeface="Comic Sans MS"/>
                          <a:ea typeface="Times New Roman"/>
                        </a:rPr>
                        <a:t>59</a:t>
                      </a:r>
                      <a:r>
                        <a:rPr lang="en-US" sz="1600" dirty="0" smtClean="0">
                          <a:latin typeface="Comic Sans MS"/>
                          <a:ea typeface="Times New Roman"/>
                        </a:rPr>
                        <a:t>% </a:t>
                      </a:r>
                      <a:r>
                        <a:rPr lang="en-US" sz="1600" dirty="0">
                          <a:latin typeface="Comic Sans MS"/>
                          <a:ea typeface="Times New Roman"/>
                        </a:rPr>
                        <a:t>and below</a:t>
                      </a:r>
                      <a:endParaRPr lang="en-US" sz="12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807617135"/>
              </p:ext>
            </p:extLst>
          </p:nvPr>
        </p:nvGraphicFramePr>
        <p:xfrm>
          <a:off x="152400" y="4572000"/>
          <a:ext cx="3954780" cy="1981200"/>
        </p:xfrm>
        <a:graphic>
          <a:graphicData uri="http://schemas.openxmlformats.org/drawingml/2006/table">
            <a:tbl>
              <a:tblPr/>
              <a:tblGrid>
                <a:gridCol w="3954780"/>
              </a:tblGrid>
              <a:tr h="1752600">
                <a:tc>
                  <a:txBody>
                    <a:bodyPr/>
                    <a:lstStyle/>
                    <a:p>
                      <a:pPr marL="0" marR="0" algn="ctr">
                        <a:spcBef>
                          <a:spcPts val="0"/>
                        </a:spcBef>
                        <a:spcAft>
                          <a:spcPts val="0"/>
                        </a:spcAft>
                      </a:pPr>
                      <a:endParaRPr lang="en-US" sz="1100" b="1" u="sng" dirty="0" smtClean="0">
                        <a:latin typeface="Comic Sans MS"/>
                        <a:ea typeface="Times New Roman"/>
                      </a:endParaRPr>
                    </a:p>
                    <a:p>
                      <a:pPr marL="0" marR="0" algn="ctr">
                        <a:spcBef>
                          <a:spcPts val="0"/>
                        </a:spcBef>
                        <a:spcAft>
                          <a:spcPts val="0"/>
                        </a:spcAft>
                      </a:pPr>
                      <a:r>
                        <a:rPr lang="en-US" sz="1100" b="1" u="sng" dirty="0" smtClean="0">
                          <a:latin typeface="Comic Sans MS"/>
                          <a:ea typeface="Times New Roman"/>
                        </a:rPr>
                        <a:t>What </a:t>
                      </a:r>
                      <a:r>
                        <a:rPr lang="en-US" sz="1100" b="1" u="sng" dirty="0">
                          <a:latin typeface="Comic Sans MS"/>
                          <a:ea typeface="Times New Roman"/>
                        </a:rPr>
                        <a:t>do the letters mean?</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A - Your child exceeds expectations and is performing above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B - Your child meets expectations and is performing at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C - Your child inconsistently meets expectations and performs at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D - Your child rarely meets expectations and rarely performs at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F - Your child is not performing at grade level.</a:t>
                      </a:r>
                      <a:endParaRPr lang="en-US" sz="12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graphicFrame>
        <p:nvGraphicFramePr>
          <p:cNvPr id="20" name="Table 19"/>
          <p:cNvGraphicFramePr>
            <a:graphicFrameLocks noGrp="1"/>
          </p:cNvGraphicFramePr>
          <p:nvPr/>
        </p:nvGraphicFramePr>
        <p:xfrm>
          <a:off x="152400" y="1066800"/>
          <a:ext cx="6553200" cy="800100"/>
        </p:xfrm>
        <a:graphic>
          <a:graphicData uri="http://schemas.openxmlformats.org/drawingml/2006/table">
            <a:tbl>
              <a:tblPr/>
              <a:tblGrid>
                <a:gridCol w="6553200"/>
              </a:tblGrid>
              <a:tr h="647921">
                <a:tc>
                  <a:txBody>
                    <a:bodyPr/>
                    <a:lstStyle/>
                    <a:p>
                      <a:pPr marL="0" marR="0" algn="l">
                        <a:spcBef>
                          <a:spcPts val="0"/>
                        </a:spcBef>
                        <a:spcAft>
                          <a:spcPts val="0"/>
                        </a:spcAft>
                      </a:pPr>
                      <a:r>
                        <a:rPr lang="en-US" sz="1050" b="1" dirty="0">
                          <a:latin typeface="Comic Sans MS"/>
                          <a:ea typeface="Times New Roman"/>
                        </a:rPr>
                        <a:t>It is true, the journey to a successful future begins now!!  Especially in today’s economy, it is important to set your child on the right path now!  Every year, I get a lot of questions about grading in third grade because we begin letter grades.  Hopefully this will clear up some of your questions and concerns.  If not, please do not hesitate to contact me.  Please do not wait until your child’s report card if you have any questions at all.  </a:t>
                      </a:r>
                      <a:endParaRPr lang="en-US" sz="1050" dirty="0">
                        <a:latin typeface="Times New Roman"/>
                        <a:ea typeface="Times New Roman"/>
                      </a:endParaRPr>
                    </a:p>
                  </a:txBody>
                  <a:tcPr marL="43382" marR="43382"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213961592"/>
              </p:ext>
            </p:extLst>
          </p:nvPr>
        </p:nvGraphicFramePr>
        <p:xfrm>
          <a:off x="152400" y="1981200"/>
          <a:ext cx="3200400" cy="2514600"/>
        </p:xfrm>
        <a:graphic>
          <a:graphicData uri="http://schemas.openxmlformats.org/drawingml/2006/table">
            <a:tbl>
              <a:tblPr/>
              <a:tblGrid>
                <a:gridCol w="3200400"/>
              </a:tblGrid>
              <a:tr h="2514600">
                <a:tc>
                  <a:txBody>
                    <a:bodyPr/>
                    <a:lstStyle/>
                    <a:p>
                      <a:pPr marL="0" marR="0" algn="ctr">
                        <a:spcBef>
                          <a:spcPts val="0"/>
                        </a:spcBef>
                        <a:spcAft>
                          <a:spcPts val="0"/>
                        </a:spcAft>
                      </a:pPr>
                      <a:r>
                        <a:rPr lang="en-US" sz="900" b="1" dirty="0">
                          <a:latin typeface="Comic Sans MS"/>
                          <a:ea typeface="Times New Roman"/>
                        </a:rPr>
                        <a:t>How will my child earn his/her grade?</a:t>
                      </a:r>
                      <a:endParaRPr lang="en-US" sz="900" dirty="0">
                        <a:latin typeface="Times New Roman"/>
                        <a:ea typeface="Times New Roman"/>
                      </a:endParaRPr>
                    </a:p>
                    <a:p>
                      <a:pPr marL="0" marR="0" algn="l">
                        <a:spcBef>
                          <a:spcPts val="0"/>
                        </a:spcBef>
                        <a:spcAft>
                          <a:spcPts val="0"/>
                        </a:spcAft>
                      </a:pPr>
                      <a:r>
                        <a:rPr lang="en-US" sz="900" dirty="0">
                          <a:latin typeface="Comic Sans MS"/>
                          <a:ea typeface="Times New Roman"/>
                        </a:rPr>
                        <a:t>Students will have a variety of assessments that we use to grade them. They will earn their grade by in class assignments, interactive notebooks, quizzes, tests, rubrics, and projects. </a:t>
                      </a:r>
                      <a:r>
                        <a:rPr lang="en-US" sz="900" dirty="0" smtClean="0">
                          <a:latin typeface="Comic Sans MS"/>
                          <a:ea typeface="Times New Roman"/>
                        </a:rPr>
                        <a:t>Above</a:t>
                      </a:r>
                      <a:r>
                        <a:rPr lang="en-US" sz="900" baseline="0" dirty="0" smtClean="0">
                          <a:latin typeface="Comic Sans MS"/>
                          <a:ea typeface="Times New Roman"/>
                        </a:rPr>
                        <a:t> grade level content </a:t>
                      </a:r>
                    </a:p>
                    <a:p>
                      <a:pPr marL="0" marR="0" algn="l">
                        <a:spcBef>
                          <a:spcPts val="0"/>
                        </a:spcBef>
                        <a:spcAft>
                          <a:spcPts val="0"/>
                        </a:spcAft>
                      </a:pPr>
                      <a:endParaRPr lang="en-US" sz="900" dirty="0">
                        <a:latin typeface="Times New Roman"/>
                        <a:ea typeface="Times New Roman"/>
                      </a:endParaRPr>
                    </a:p>
                    <a:p>
                      <a:pPr marL="0" marR="0" algn="ctr">
                        <a:spcBef>
                          <a:spcPts val="0"/>
                        </a:spcBef>
                        <a:spcAft>
                          <a:spcPts val="0"/>
                        </a:spcAft>
                      </a:pPr>
                      <a:r>
                        <a:rPr lang="en-US" sz="900" b="1" dirty="0">
                          <a:latin typeface="Comic Sans MS"/>
                          <a:ea typeface="Times New Roman"/>
                        </a:rPr>
                        <a:t>Late Policy</a:t>
                      </a:r>
                      <a:endParaRPr lang="en-US" sz="900" dirty="0">
                        <a:latin typeface="Times New Roman"/>
                        <a:ea typeface="Times New Roman"/>
                      </a:endParaRPr>
                    </a:p>
                    <a:p>
                      <a:pPr marL="0" marR="0" algn="l">
                        <a:spcBef>
                          <a:spcPts val="0"/>
                        </a:spcBef>
                        <a:spcAft>
                          <a:spcPts val="0"/>
                        </a:spcAft>
                      </a:pPr>
                      <a:r>
                        <a:rPr lang="en-US" sz="900" dirty="0">
                          <a:latin typeface="Comic Sans MS"/>
                          <a:ea typeface="Times New Roman"/>
                        </a:rPr>
                        <a:t>Projects will be accepted up to one week past the due date. Points will be deducted each day from the projects. All missing work must be turned in the following Monday. It will be given out in their Thursday folders. Please make sure to check their Thursday folders every Thursday. </a:t>
                      </a:r>
                      <a:endParaRPr lang="en-US" sz="900" dirty="0" smtClean="0">
                        <a:latin typeface="Comic Sans MS"/>
                        <a:ea typeface="Times New Roman"/>
                      </a:endParaRPr>
                    </a:p>
                    <a:p>
                      <a:pPr marL="0" marR="0" algn="l">
                        <a:spcBef>
                          <a:spcPts val="0"/>
                        </a:spcBef>
                        <a:spcAft>
                          <a:spcPts val="0"/>
                        </a:spcAft>
                      </a:pPr>
                      <a:endParaRPr lang="en-US" sz="900" dirty="0" smtClean="0">
                        <a:latin typeface="Comic Sans MS"/>
                        <a:ea typeface="Times New Roman"/>
                      </a:endParaRPr>
                    </a:p>
                    <a:p>
                      <a:pPr marL="0" marR="0" algn="ctr">
                        <a:spcBef>
                          <a:spcPts val="0"/>
                        </a:spcBef>
                        <a:spcAft>
                          <a:spcPts val="0"/>
                        </a:spcAft>
                      </a:pPr>
                      <a:r>
                        <a:rPr lang="en-US" sz="900" b="1" dirty="0" smtClean="0">
                          <a:latin typeface="Comic Sans MS"/>
                          <a:ea typeface="Times New Roman"/>
                        </a:rPr>
                        <a:t>Accelerated</a:t>
                      </a:r>
                      <a:r>
                        <a:rPr lang="en-US" sz="900" b="1" baseline="0" dirty="0" smtClean="0">
                          <a:latin typeface="Comic Sans MS"/>
                          <a:ea typeface="Times New Roman"/>
                        </a:rPr>
                        <a:t> (</a:t>
                      </a:r>
                      <a:r>
                        <a:rPr lang="en-US" sz="900" b="1" dirty="0" smtClean="0">
                          <a:latin typeface="Comic Sans MS"/>
                          <a:ea typeface="Times New Roman"/>
                        </a:rPr>
                        <a:t>Above Grade Level) Content</a:t>
                      </a:r>
                    </a:p>
                    <a:p>
                      <a:pPr marL="0" marR="0" algn="l">
                        <a:spcBef>
                          <a:spcPts val="0"/>
                        </a:spcBef>
                        <a:spcAft>
                          <a:spcPts val="0"/>
                        </a:spcAft>
                      </a:pPr>
                      <a:r>
                        <a:rPr lang="en-US" sz="900" dirty="0" smtClean="0">
                          <a:latin typeface="Comic Sans MS"/>
                          <a:ea typeface="Times New Roman"/>
                        </a:rPr>
                        <a:t>Any projects, PBL’s,</a:t>
                      </a:r>
                      <a:r>
                        <a:rPr lang="en-US" sz="900" baseline="0" dirty="0" smtClean="0">
                          <a:latin typeface="Comic Sans MS"/>
                          <a:ea typeface="Times New Roman"/>
                        </a:rPr>
                        <a:t> or assignments from small group that are completely above grade level for enrichment purposes, are not calculated into their final grade. This is a district policy. </a:t>
                      </a:r>
                      <a:endParaRPr lang="en-US" sz="900" dirty="0">
                        <a:latin typeface="Times New Roman"/>
                        <a:ea typeface="Times New Roman"/>
                      </a:endParaRPr>
                    </a:p>
                  </a:txBody>
                  <a:tcPr marL="43962" marR="43962"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665355070"/>
              </p:ext>
            </p:extLst>
          </p:nvPr>
        </p:nvGraphicFramePr>
        <p:xfrm>
          <a:off x="228600" y="6705601"/>
          <a:ext cx="6477000" cy="1904999"/>
        </p:xfrm>
        <a:graphic>
          <a:graphicData uri="http://schemas.openxmlformats.org/drawingml/2006/table">
            <a:tbl>
              <a:tblPr/>
              <a:tblGrid>
                <a:gridCol w="6477000"/>
              </a:tblGrid>
              <a:tr h="1904999">
                <a:tc>
                  <a:txBody>
                    <a:bodyPr/>
                    <a:lstStyle/>
                    <a:p>
                      <a:pPr marL="0" marR="0" algn="ctr">
                        <a:spcBef>
                          <a:spcPts val="0"/>
                        </a:spcBef>
                        <a:spcAft>
                          <a:spcPts val="0"/>
                        </a:spcAft>
                      </a:pPr>
                      <a:r>
                        <a:rPr lang="en-US" sz="1200" b="1" u="sng" dirty="0">
                          <a:latin typeface="Comic Sans MS"/>
                          <a:ea typeface="Times New Roman"/>
                        </a:rPr>
                        <a:t>How can You Help?</a:t>
                      </a:r>
                      <a:endParaRPr lang="en-US" sz="1200" dirty="0">
                        <a:latin typeface="Times New Roman"/>
                        <a:ea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Be your child’s advocate.  Check over all work that comes home in their Thursday folder and contact me if you have any concerns.</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Review and go over all work that is below standard with your child and remind them of the expectations.</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Review material that is being taught.  Help your child with things they do not understand.</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Make sure your child is studying before a </a:t>
                      </a:r>
                      <a:r>
                        <a:rPr lang="en-US" sz="1200" dirty="0" smtClean="0">
                          <a:latin typeface="Comic Sans MS"/>
                          <a:ea typeface="Times New Roman"/>
                          <a:cs typeface="Times New Roman"/>
                        </a:rPr>
                        <a:t>test or quiz.</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Monitor your child’s homework.  </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Read with your child!  Success in school begins with reading comprehension.</a:t>
                      </a:r>
                      <a:endParaRPr lang="en-US" sz="1200" dirty="0">
                        <a:latin typeface="Times New Roman"/>
                        <a:ea typeface="Times New Roman"/>
                        <a:cs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graphicFrame>
        <p:nvGraphicFramePr>
          <p:cNvPr id="23" name="Table 22"/>
          <p:cNvGraphicFramePr>
            <a:graphicFrameLocks noGrp="1"/>
          </p:cNvGraphicFramePr>
          <p:nvPr/>
        </p:nvGraphicFramePr>
        <p:xfrm>
          <a:off x="3505200" y="1981200"/>
          <a:ext cx="3200400" cy="2346960"/>
        </p:xfrm>
        <a:graphic>
          <a:graphicData uri="http://schemas.openxmlformats.org/drawingml/2006/table">
            <a:tbl>
              <a:tblPr/>
              <a:tblGrid>
                <a:gridCol w="3200400"/>
              </a:tblGrid>
              <a:tr h="2171700">
                <a:tc>
                  <a:txBody>
                    <a:bodyPr/>
                    <a:lstStyle/>
                    <a:p>
                      <a:pPr marL="0" marR="0" algn="ctr">
                        <a:spcBef>
                          <a:spcPts val="0"/>
                        </a:spcBef>
                        <a:spcAft>
                          <a:spcPts val="0"/>
                        </a:spcAft>
                      </a:pPr>
                      <a:r>
                        <a:rPr lang="en-US" sz="1100" b="1" u="sng" dirty="0">
                          <a:latin typeface="Comic Sans MS"/>
                          <a:ea typeface="Times New Roman"/>
                        </a:rPr>
                        <a:t>Parent Portal</a:t>
                      </a:r>
                      <a:endParaRPr lang="en-US" sz="1200" dirty="0">
                        <a:latin typeface="Times New Roman"/>
                        <a:ea typeface="Times New Roman"/>
                      </a:endParaRPr>
                    </a:p>
                    <a:p>
                      <a:pPr marL="0" marR="0" algn="l">
                        <a:spcBef>
                          <a:spcPts val="0"/>
                        </a:spcBef>
                        <a:spcAft>
                          <a:spcPts val="0"/>
                        </a:spcAft>
                      </a:pPr>
                      <a:r>
                        <a:rPr lang="en-US" sz="1100" dirty="0">
                          <a:latin typeface="Comic Sans MS"/>
                          <a:ea typeface="Times New Roman"/>
                        </a:rPr>
                        <a:t>CMS provides Parent Portal, a user-friendly Web application to help parents and families become more involved in education. Parents can check their child’s attendance reports and grades from any computer at any time. Parent Portal is a computer-access program that helps parents track their children’s progress in school. It is available to parents of all CMS students.  Parents may obtain a login and password to Parent Portal when their student has been enrolled in a CMS school.  Visit the school website for directions on how to do this. </a:t>
                      </a:r>
                      <a:endParaRPr lang="en-US" sz="12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bl>
          </a:graphicData>
        </a:graphic>
      </p:graphicFrame>
      <p:sp>
        <p:nvSpPr>
          <p:cNvPr id="2053" name="Rectangle 5"/>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descr="j0217698"/>
          <p:cNvPicPr>
            <a:picLocks noChangeAspect="1" noChangeArrowheads="1"/>
          </p:cNvPicPr>
          <p:nvPr/>
        </p:nvPicPr>
        <p:blipFill>
          <a:blip r:embed="rId2" cstate="print"/>
          <a:srcRect/>
          <a:stretch>
            <a:fillRect/>
          </a:stretch>
        </p:blipFill>
        <p:spPr bwMode="auto">
          <a:xfrm>
            <a:off x="0" y="0"/>
            <a:ext cx="914400" cy="889000"/>
          </a:xfrm>
          <a:prstGeom prst="rect">
            <a:avLst/>
          </a:prstGeom>
          <a:noFill/>
        </p:spPr>
      </p:pic>
      <p:sp>
        <p:nvSpPr>
          <p:cNvPr id="2054" name="Rectangle 6"/>
          <p:cNvSpPr>
            <a:spLocks noChangeArrowheads="1"/>
          </p:cNvSpPr>
          <p:nvPr/>
        </p:nvSpPr>
        <p:spPr bwMode="auto">
          <a:xfrm>
            <a:off x="0" y="45720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76200" y="8610600"/>
            <a:ext cx="6781800" cy="430887"/>
          </a:xfrm>
          <a:prstGeom prst="rect">
            <a:avLst/>
          </a:prstGeom>
          <a:noFill/>
        </p:spPr>
        <p:txBody>
          <a:bodyPr wrap="square" rtlCol="0">
            <a:spAutoFit/>
          </a:bodyPr>
          <a:lstStyle/>
          <a:p>
            <a:r>
              <a:rPr lang="en-US" sz="1100" b="1" dirty="0" smtClean="0">
                <a:latin typeface="Comic Sans MS" panose="030F0702030302020204" pitchFamily="66" charset="0"/>
              </a:rPr>
              <a:t>Formal Grades: </a:t>
            </a:r>
            <a:r>
              <a:rPr lang="en-US" sz="1100" dirty="0" smtClean="0">
                <a:latin typeface="Comic Sans MS" panose="030F0702030302020204" pitchFamily="66" charset="0"/>
              </a:rPr>
              <a:t>Worth 60% of your child’s overall grade. These include unit tests and projects. </a:t>
            </a:r>
          </a:p>
          <a:p>
            <a:r>
              <a:rPr lang="en-US" sz="1100" b="1" dirty="0" smtClean="0">
                <a:latin typeface="Comic Sans MS" panose="030F0702030302020204" pitchFamily="66" charset="0"/>
              </a:rPr>
              <a:t>Informal Grades: </a:t>
            </a:r>
            <a:r>
              <a:rPr lang="en-US" sz="1100" dirty="0" smtClean="0">
                <a:latin typeface="Comic Sans MS" panose="030F0702030302020204" pitchFamily="66" charset="0"/>
              </a:rPr>
              <a:t>Worth 40% of your child’s overall grade. These include assignments and quizzes.</a:t>
            </a:r>
            <a:endParaRPr lang="en-US" sz="1100" dirty="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76400" y="228600"/>
          <a:ext cx="4686300" cy="914400"/>
        </p:xfrm>
        <a:graphic>
          <a:graphicData uri="http://schemas.openxmlformats.org/drawingml/2006/table">
            <a:tbl>
              <a:tblPr/>
              <a:tblGrid>
                <a:gridCol w="4686300"/>
              </a:tblGrid>
              <a:tr h="914400">
                <a:tc>
                  <a:txBody>
                    <a:bodyPr/>
                    <a:lstStyle/>
                    <a:p>
                      <a:pPr marL="0" marR="0" algn="ctr">
                        <a:spcBef>
                          <a:spcPts val="0"/>
                        </a:spcBef>
                        <a:spcAft>
                          <a:spcPts val="0"/>
                        </a:spcAft>
                      </a:pPr>
                      <a:endParaRPr lang="en-US" sz="600" b="1" dirty="0" smtClean="0">
                        <a:solidFill>
                          <a:srgbClr val="000000"/>
                        </a:solidFill>
                        <a:latin typeface="Comic Sans MS"/>
                        <a:ea typeface="Times New Roman"/>
                        <a:cs typeface="Tahoma"/>
                      </a:endParaRPr>
                    </a:p>
                    <a:p>
                      <a:pPr marL="0" marR="0" algn="ctr">
                        <a:spcBef>
                          <a:spcPts val="0"/>
                        </a:spcBef>
                        <a:spcAft>
                          <a:spcPts val="0"/>
                        </a:spcAft>
                      </a:pPr>
                      <a:r>
                        <a:rPr lang="en-US" sz="1600" b="1" dirty="0" smtClean="0">
                          <a:solidFill>
                            <a:srgbClr val="000000"/>
                          </a:solidFill>
                          <a:latin typeface="Comic Sans MS"/>
                          <a:ea typeface="Times New Roman"/>
                          <a:cs typeface="Tahoma"/>
                        </a:rPr>
                        <a:t>3</a:t>
                      </a:r>
                      <a:r>
                        <a:rPr lang="en-US" sz="1600" b="1" baseline="30000" dirty="0" smtClean="0">
                          <a:solidFill>
                            <a:srgbClr val="000000"/>
                          </a:solidFill>
                          <a:latin typeface="Comic Sans MS"/>
                          <a:ea typeface="Times New Roman"/>
                          <a:cs typeface="Tahoma"/>
                        </a:rPr>
                        <a:t>rd</a:t>
                      </a:r>
                      <a:r>
                        <a:rPr lang="en-US" sz="1600" b="1" dirty="0" smtClean="0">
                          <a:solidFill>
                            <a:srgbClr val="000000"/>
                          </a:solidFill>
                          <a:latin typeface="Comic Sans MS"/>
                          <a:ea typeface="Times New Roman"/>
                          <a:cs typeface="Tahoma"/>
                        </a:rPr>
                        <a:t> </a:t>
                      </a:r>
                      <a:r>
                        <a:rPr lang="en-US" sz="1600" b="1" dirty="0">
                          <a:solidFill>
                            <a:srgbClr val="000000"/>
                          </a:solidFill>
                          <a:latin typeface="Comic Sans MS"/>
                          <a:ea typeface="Times New Roman"/>
                          <a:cs typeface="Tahoma"/>
                        </a:rPr>
                        <a:t>Grade Homework </a:t>
                      </a:r>
                      <a:r>
                        <a:rPr lang="en-US" sz="1600" b="1" dirty="0" smtClean="0">
                          <a:solidFill>
                            <a:srgbClr val="000000"/>
                          </a:solidFill>
                          <a:latin typeface="Comic Sans MS"/>
                          <a:ea typeface="Times New Roman"/>
                          <a:cs typeface="Tahoma"/>
                        </a:rPr>
                        <a:t>Policy</a:t>
                      </a:r>
                      <a:endParaRPr lang="en-US" sz="1600" dirty="0">
                        <a:latin typeface="Times New Roman"/>
                        <a:ea typeface="Times New Roman"/>
                      </a:endParaRPr>
                    </a:p>
                    <a:p>
                      <a:pPr marL="0" marR="0" algn="ctr">
                        <a:spcBef>
                          <a:spcPts val="0"/>
                        </a:spcBef>
                        <a:spcAft>
                          <a:spcPts val="0"/>
                        </a:spcAft>
                      </a:pPr>
                      <a:r>
                        <a:rPr lang="en-US" sz="1100" dirty="0">
                          <a:latin typeface="Comic Sans MS"/>
                          <a:ea typeface="Times New Roman"/>
                        </a:rPr>
                        <a:t>Homework is an important part of a student’s success in the classroom. It reinforces key concepts taught in class as well as teaches independence and responsibility.</a:t>
                      </a:r>
                      <a:endParaRPr lang="en-US" sz="1200" dirty="0">
                        <a:latin typeface="Times New Roman"/>
                        <a:ea typeface="Times New Roman"/>
                      </a:endParaRPr>
                    </a:p>
                  </a:txBody>
                  <a:tcPr marL="68580" marR="68580" marT="0" marB="0">
                    <a:lnL w="76200" cap="flat" cmpd="dbl"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65836258"/>
              </p:ext>
            </p:extLst>
          </p:nvPr>
        </p:nvGraphicFramePr>
        <p:xfrm>
          <a:off x="3581400" y="1295400"/>
          <a:ext cx="3124200" cy="5029200"/>
        </p:xfrm>
        <a:graphic>
          <a:graphicData uri="http://schemas.openxmlformats.org/drawingml/2006/table">
            <a:tbl>
              <a:tblPr/>
              <a:tblGrid>
                <a:gridCol w="3124200"/>
              </a:tblGrid>
              <a:tr h="4038600">
                <a:tc>
                  <a:txBody>
                    <a:bodyPr/>
                    <a:lstStyle/>
                    <a:p>
                      <a:pPr marL="0" marR="0" algn="ctr">
                        <a:spcBef>
                          <a:spcPts val="0"/>
                        </a:spcBef>
                        <a:spcAft>
                          <a:spcPts val="0"/>
                        </a:spcAft>
                      </a:pPr>
                      <a:r>
                        <a:rPr lang="en-US" sz="1100" b="1" dirty="0">
                          <a:latin typeface="Comic Sans MS"/>
                          <a:ea typeface="Times New Roman"/>
                        </a:rPr>
                        <a:t>What kinds of homework assignments should I expect and how will I know when and what the homework is?</a:t>
                      </a:r>
                      <a:endParaRPr lang="en-US" sz="1100" dirty="0">
                        <a:latin typeface="Times New Roman"/>
                        <a:ea typeface="Times New Roman"/>
                      </a:endParaRPr>
                    </a:p>
                    <a:p>
                      <a:pPr marL="0" marR="0" algn="l">
                        <a:spcBef>
                          <a:spcPts val="0"/>
                        </a:spcBef>
                        <a:spcAft>
                          <a:spcPts val="0"/>
                        </a:spcAft>
                      </a:pPr>
                      <a:r>
                        <a:rPr lang="en-US" sz="1100" dirty="0">
                          <a:latin typeface="Comic Sans MS"/>
                          <a:ea typeface="Times New Roman"/>
                        </a:rPr>
                        <a:t>You should expect 30 minutes of reading homework each night. Each child must record their reading on a reading log and get it signed by a parent. </a:t>
                      </a:r>
                      <a:r>
                        <a:rPr lang="en-US" sz="1100" dirty="0" smtClean="0">
                          <a:latin typeface="Comic Sans MS"/>
                          <a:ea typeface="Times New Roman"/>
                        </a:rPr>
                        <a:t>Their reading log will record their at home and school reading. They will code it with a</a:t>
                      </a:r>
                      <a:r>
                        <a:rPr lang="en-US" sz="1100" baseline="0" dirty="0" smtClean="0">
                          <a:latin typeface="Comic Sans MS"/>
                          <a:ea typeface="Times New Roman"/>
                        </a:rPr>
                        <a:t> S or H on their log. It must get returned to school each day. </a:t>
                      </a:r>
                      <a:r>
                        <a:rPr lang="en-US" sz="1100" dirty="0" smtClean="0">
                          <a:latin typeface="Comic Sans MS"/>
                          <a:ea typeface="Times New Roman"/>
                        </a:rPr>
                        <a:t>Each </a:t>
                      </a:r>
                      <a:r>
                        <a:rPr lang="en-US" sz="1100" dirty="0">
                          <a:latin typeface="Comic Sans MS"/>
                          <a:ea typeface="Times New Roman"/>
                        </a:rPr>
                        <a:t>student will also have math homework nightly and </a:t>
                      </a:r>
                      <a:r>
                        <a:rPr lang="en-US" sz="1100" dirty="0" smtClean="0">
                          <a:latin typeface="Comic Sans MS"/>
                          <a:ea typeface="Times New Roman"/>
                        </a:rPr>
                        <a:t>weekly spelling and vocabulary homework. </a:t>
                      </a:r>
                      <a:r>
                        <a:rPr lang="en-US" sz="1100" dirty="0">
                          <a:latin typeface="Comic Sans MS"/>
                          <a:ea typeface="Times New Roman"/>
                        </a:rPr>
                        <a:t>There will sometimes be a social studies or science assignment that we begin in class and they need to </a:t>
                      </a:r>
                      <a:r>
                        <a:rPr lang="en-US" sz="1100" dirty="0" smtClean="0">
                          <a:latin typeface="Comic Sans MS"/>
                          <a:ea typeface="Times New Roman"/>
                        </a:rPr>
                        <a:t>finish if they didn’t in class. </a:t>
                      </a:r>
                      <a:r>
                        <a:rPr lang="en-US" sz="1100" dirty="0">
                          <a:latin typeface="Comic Sans MS"/>
                          <a:ea typeface="Times New Roman"/>
                        </a:rPr>
                        <a:t>Every child will be responsible for writing down the homework correctly in their agenda and making sure they take home all necessary materials. I will sign each agenda at the end of the day letting you know I have checked their agenda and the homework is written correctly. Each night a parent must also sign the agenda letting me know that you have looked over their homework for completion and </a:t>
                      </a:r>
                      <a:r>
                        <a:rPr lang="en-US" sz="1100" dirty="0" smtClean="0">
                          <a:latin typeface="Comic Sans MS"/>
                          <a:ea typeface="Times New Roman"/>
                        </a:rPr>
                        <a:t>correctness.</a:t>
                      </a:r>
                      <a:endParaRPr lang="en-US" sz="1100" dirty="0">
                        <a:latin typeface="Times New Roman"/>
                        <a:ea typeface="Times New Roman"/>
                      </a:endParaRPr>
                    </a:p>
                    <a:p>
                      <a:pPr marL="0" marR="0" algn="l">
                        <a:spcBef>
                          <a:spcPts val="0"/>
                        </a:spcBef>
                        <a:spcAft>
                          <a:spcPts val="0"/>
                        </a:spcAft>
                      </a:pPr>
                      <a:r>
                        <a:rPr lang="en-US" sz="1100" b="1" dirty="0" smtClean="0">
                          <a:latin typeface="Comic Sans MS"/>
                          <a:ea typeface="Times New Roman"/>
                        </a:rPr>
                        <a:t>How </a:t>
                      </a:r>
                      <a:r>
                        <a:rPr lang="en-US" sz="1100" b="1" dirty="0">
                          <a:latin typeface="Comic Sans MS"/>
                          <a:ea typeface="Times New Roman"/>
                        </a:rPr>
                        <a:t>often will my child get homework?</a:t>
                      </a:r>
                      <a:endParaRPr lang="en-US" sz="1100" dirty="0">
                        <a:latin typeface="Times New Roman"/>
                        <a:ea typeface="Times New Roman"/>
                      </a:endParaRPr>
                    </a:p>
                    <a:p>
                      <a:pPr marL="0" marR="0" algn="l">
                        <a:spcBef>
                          <a:spcPts val="0"/>
                        </a:spcBef>
                        <a:spcAft>
                          <a:spcPts val="0"/>
                        </a:spcAft>
                      </a:pPr>
                      <a:r>
                        <a:rPr lang="en-US" sz="1100" dirty="0">
                          <a:latin typeface="Comic Sans MS"/>
                          <a:ea typeface="Times New Roman"/>
                        </a:rPr>
                        <a:t>Expect homework </a:t>
                      </a:r>
                      <a:r>
                        <a:rPr lang="en-US" sz="1100" dirty="0" smtClean="0">
                          <a:latin typeface="Comic Sans MS"/>
                          <a:ea typeface="Times New Roman"/>
                        </a:rPr>
                        <a:t>Mon.-Thurs.</a:t>
                      </a:r>
                      <a:r>
                        <a:rPr lang="en-US" sz="1100" baseline="0" dirty="0" smtClean="0">
                          <a:latin typeface="Comic Sans MS"/>
                          <a:ea typeface="Times New Roman"/>
                        </a:rPr>
                        <a:t> u</a:t>
                      </a:r>
                      <a:r>
                        <a:rPr lang="en-US" sz="1100" dirty="0" smtClean="0">
                          <a:latin typeface="Comic Sans MS"/>
                          <a:ea typeface="Times New Roman"/>
                        </a:rPr>
                        <a:t>nless </a:t>
                      </a:r>
                      <a:r>
                        <a:rPr lang="en-US" sz="1100" dirty="0">
                          <a:latin typeface="Comic Sans MS"/>
                          <a:ea typeface="Times New Roman"/>
                        </a:rPr>
                        <a:t>there is a project or unfinished work, I like to not give homework on Friday’s because family time is important too. </a:t>
                      </a:r>
                      <a:r>
                        <a:rPr lang="en-US" sz="1100" dirty="0" smtClean="0">
                          <a:latin typeface="Comic Sans MS"/>
                          <a:ea typeface="Times New Roman"/>
                          <a:sym typeface="Wingdings"/>
                        </a:rPr>
                        <a:t></a:t>
                      </a:r>
                      <a:endParaRPr lang="en-US" sz="1100" dirty="0">
                        <a:latin typeface="Times New Roman"/>
                        <a:ea typeface="Times New Roman"/>
                      </a:endParaRPr>
                    </a:p>
                  </a:txBody>
                  <a:tcPr marL="44532" marR="44532"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70255274"/>
              </p:ext>
            </p:extLst>
          </p:nvPr>
        </p:nvGraphicFramePr>
        <p:xfrm>
          <a:off x="3581400" y="6400800"/>
          <a:ext cx="3124200" cy="3492500"/>
        </p:xfrm>
        <a:graphic>
          <a:graphicData uri="http://schemas.openxmlformats.org/drawingml/2006/table">
            <a:tbl>
              <a:tblPr/>
              <a:tblGrid>
                <a:gridCol w="3124200"/>
              </a:tblGrid>
              <a:tr h="1746250">
                <a:tc>
                  <a:txBody>
                    <a:bodyPr/>
                    <a:lstStyle/>
                    <a:p>
                      <a:pPr marL="0" marR="0" algn="ctr">
                        <a:spcBef>
                          <a:spcPts val="0"/>
                        </a:spcBef>
                        <a:spcAft>
                          <a:spcPts val="0"/>
                        </a:spcAft>
                      </a:pPr>
                      <a:r>
                        <a:rPr lang="en-US" sz="1100" b="1" dirty="0">
                          <a:latin typeface="Comic Sans MS"/>
                          <a:ea typeface="Times New Roman"/>
                        </a:rPr>
                        <a:t>Projects</a:t>
                      </a:r>
                      <a:endParaRPr lang="en-US" sz="1100" dirty="0">
                        <a:latin typeface="Times New Roman"/>
                        <a:ea typeface="Times New Roman"/>
                      </a:endParaRPr>
                    </a:p>
                    <a:p>
                      <a:pPr marL="0" marR="0" algn="l">
                        <a:spcBef>
                          <a:spcPts val="0"/>
                        </a:spcBef>
                        <a:spcAft>
                          <a:spcPts val="0"/>
                        </a:spcAft>
                      </a:pPr>
                      <a:r>
                        <a:rPr lang="en-US" sz="1100" dirty="0">
                          <a:solidFill>
                            <a:srgbClr val="000000"/>
                          </a:solidFill>
                          <a:latin typeface="Comic Sans MS"/>
                          <a:ea typeface="Times New Roman"/>
                          <a:cs typeface="Tahoma"/>
                        </a:rPr>
                        <a:t>Long-term projects will occur approximately once every nine weeks (per quarter).  A letter will be sent home notifying parents and students of the requirements, grading rubric, and due date(s) of these projects ahead of time</a:t>
                      </a:r>
                      <a:r>
                        <a:rPr lang="en-US" sz="1100" dirty="0" smtClean="0">
                          <a:solidFill>
                            <a:srgbClr val="000000"/>
                          </a:solidFill>
                          <a:latin typeface="Comic Sans MS"/>
                          <a:ea typeface="Times New Roman"/>
                          <a:cs typeface="Tahoma"/>
                        </a:rPr>
                        <a:t>. Late projects will receive points off daily. I encourage parents to help out with projects when needed, but please make sure that students are doing</a:t>
                      </a:r>
                      <a:r>
                        <a:rPr lang="en-US" sz="1100" baseline="0" dirty="0" smtClean="0">
                          <a:solidFill>
                            <a:srgbClr val="000000"/>
                          </a:solidFill>
                          <a:latin typeface="Comic Sans MS"/>
                          <a:ea typeface="Times New Roman"/>
                          <a:cs typeface="Tahoma"/>
                        </a:rPr>
                        <a:t> the work. </a:t>
                      </a:r>
                      <a:endParaRPr lang="en-US" sz="1100" dirty="0">
                        <a:latin typeface="Times New Roman"/>
                        <a:ea typeface="Times New Roman"/>
                      </a:endParaRPr>
                    </a:p>
                  </a:txBody>
                  <a:tcPr marL="24513" marR="2451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746250">
                <a:tc>
                  <a:txBody>
                    <a:bodyPr/>
                    <a:lstStyle/>
                    <a:p>
                      <a:pPr marL="0" marR="0" algn="ctr">
                        <a:spcBef>
                          <a:spcPts val="0"/>
                        </a:spcBef>
                        <a:spcAft>
                          <a:spcPts val="0"/>
                        </a:spcAft>
                      </a:pPr>
                      <a:r>
                        <a:rPr lang="en-US" sz="1100" b="1" dirty="0" smtClean="0">
                          <a:latin typeface="Comic Sans MS" panose="030F0702030302020204" pitchFamily="66" charset="0"/>
                          <a:ea typeface="Times New Roman"/>
                        </a:rPr>
                        <a:t>Extra Practice at Home</a:t>
                      </a:r>
                    </a:p>
                    <a:p>
                      <a:pPr marL="0" marR="0" algn="l">
                        <a:spcBef>
                          <a:spcPts val="0"/>
                        </a:spcBef>
                        <a:spcAft>
                          <a:spcPts val="0"/>
                        </a:spcAft>
                      </a:pPr>
                      <a:r>
                        <a:rPr lang="en-US" sz="1100" b="0" dirty="0" smtClean="0">
                          <a:latin typeface="Comic Sans MS" panose="030F0702030302020204" pitchFamily="66" charset="0"/>
                          <a:ea typeface="Times New Roman"/>
                        </a:rPr>
                        <a:t>If you would like your</a:t>
                      </a:r>
                      <a:r>
                        <a:rPr lang="en-US" sz="1100" b="0" baseline="0" dirty="0" smtClean="0">
                          <a:latin typeface="Comic Sans MS" panose="030F0702030302020204" pitchFamily="66" charset="0"/>
                          <a:ea typeface="Times New Roman"/>
                        </a:rPr>
                        <a:t> child to do extra practice at home, please use my website as a resource for website to go to. There are many online tools that are available to you now where your child can get extra practice. </a:t>
                      </a:r>
                      <a:endParaRPr lang="en-US" sz="1100" b="0" dirty="0" smtClean="0">
                        <a:latin typeface="Comic Sans MS" panose="030F0702030302020204" pitchFamily="66" charset="0"/>
                        <a:ea typeface="Times New Roman"/>
                      </a:endParaRPr>
                    </a:p>
                  </a:txBody>
                  <a:tcPr marL="24513" marR="2451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05779950"/>
              </p:ext>
            </p:extLst>
          </p:nvPr>
        </p:nvGraphicFramePr>
        <p:xfrm>
          <a:off x="258762" y="1276883"/>
          <a:ext cx="3276600" cy="7879080"/>
        </p:xfrm>
        <a:graphic>
          <a:graphicData uri="http://schemas.openxmlformats.org/drawingml/2006/table">
            <a:tbl>
              <a:tblPr/>
              <a:tblGrid>
                <a:gridCol w="3276600"/>
              </a:tblGrid>
              <a:tr h="3046508">
                <a:tc>
                  <a:txBody>
                    <a:bodyPr/>
                    <a:lstStyle/>
                    <a:p>
                      <a:pPr marL="228600" marR="0" algn="ctr">
                        <a:spcBef>
                          <a:spcPts val="0"/>
                        </a:spcBef>
                        <a:spcAft>
                          <a:spcPts val="0"/>
                        </a:spcAft>
                      </a:pPr>
                      <a:r>
                        <a:rPr lang="en-US" sz="1100" b="1" dirty="0">
                          <a:solidFill>
                            <a:srgbClr val="000000"/>
                          </a:solidFill>
                          <a:latin typeface="Comic Sans MS"/>
                          <a:ea typeface="Times New Roman"/>
                          <a:cs typeface="Tahoma"/>
                        </a:rPr>
                        <a:t>What can I do to support my child?</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solidFill>
                            <a:srgbClr val="000000"/>
                          </a:solidFill>
                          <a:latin typeface="Comic Sans MS"/>
                          <a:ea typeface="Times New Roman"/>
                          <a:cs typeface="Tahoma"/>
                        </a:rPr>
                        <a:t>Have a specific time and place for your child to complete their </a:t>
                      </a:r>
                      <a:r>
                        <a:rPr lang="en-US" sz="1100" dirty="0" smtClean="0">
                          <a:solidFill>
                            <a:srgbClr val="000000"/>
                          </a:solidFill>
                          <a:latin typeface="Comic Sans MS"/>
                          <a:ea typeface="Times New Roman"/>
                          <a:cs typeface="Tahoma"/>
                        </a:rPr>
                        <a:t>homework.</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solidFill>
                            <a:srgbClr val="000000"/>
                          </a:solidFill>
                          <a:latin typeface="Comic Sans MS"/>
                          <a:ea typeface="Times New Roman"/>
                          <a:cs typeface="Tahoma"/>
                        </a:rPr>
                        <a:t>Supply them with a comfortable and quiet place to complete their </a:t>
                      </a:r>
                      <a:r>
                        <a:rPr lang="en-US" sz="1100" dirty="0" smtClean="0">
                          <a:solidFill>
                            <a:srgbClr val="000000"/>
                          </a:solidFill>
                          <a:latin typeface="Comic Sans MS"/>
                          <a:ea typeface="Times New Roman"/>
                          <a:cs typeface="Tahoma"/>
                        </a:rPr>
                        <a:t>homework.</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solidFill>
                            <a:srgbClr val="000000"/>
                          </a:solidFill>
                          <a:latin typeface="Comic Sans MS"/>
                          <a:ea typeface="Times New Roman"/>
                          <a:cs typeface="Tahoma"/>
                        </a:rPr>
                        <a:t>Help them with their homework only when </a:t>
                      </a:r>
                      <a:r>
                        <a:rPr lang="en-US" sz="1100" dirty="0" smtClean="0">
                          <a:solidFill>
                            <a:srgbClr val="000000"/>
                          </a:solidFill>
                          <a:latin typeface="Comic Sans MS"/>
                          <a:ea typeface="Times New Roman"/>
                          <a:cs typeface="Tahoma"/>
                        </a:rPr>
                        <a:t>needed.</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solidFill>
                            <a:srgbClr val="000000"/>
                          </a:solidFill>
                          <a:latin typeface="Comic Sans MS"/>
                          <a:ea typeface="Times New Roman"/>
                          <a:cs typeface="Tahoma"/>
                        </a:rPr>
                        <a:t>If they are having trouble encourage them to look in their </a:t>
                      </a:r>
                      <a:r>
                        <a:rPr lang="en-US" sz="1100" baseline="0" dirty="0" smtClean="0">
                          <a:solidFill>
                            <a:srgbClr val="000000"/>
                          </a:solidFill>
                          <a:latin typeface="Comic Sans MS"/>
                          <a:ea typeface="Times New Roman"/>
                          <a:cs typeface="Tahoma"/>
                        </a:rPr>
                        <a:t> interactive </a:t>
                      </a:r>
                      <a:r>
                        <a:rPr lang="en-US" sz="1100" dirty="0" smtClean="0">
                          <a:solidFill>
                            <a:srgbClr val="000000"/>
                          </a:solidFill>
                          <a:latin typeface="Comic Sans MS"/>
                          <a:ea typeface="Times New Roman"/>
                          <a:cs typeface="Tahoma"/>
                        </a:rPr>
                        <a:t>notebooks </a:t>
                      </a:r>
                      <a:r>
                        <a:rPr lang="en-US" sz="1100" dirty="0">
                          <a:solidFill>
                            <a:srgbClr val="000000"/>
                          </a:solidFill>
                          <a:latin typeface="Comic Sans MS"/>
                          <a:ea typeface="Times New Roman"/>
                          <a:cs typeface="Tahoma"/>
                        </a:rPr>
                        <a:t>(that should be going home nightly) for answers before they ask for </a:t>
                      </a:r>
                      <a:r>
                        <a:rPr lang="en-US" sz="1100" dirty="0" smtClean="0">
                          <a:solidFill>
                            <a:srgbClr val="000000"/>
                          </a:solidFill>
                          <a:latin typeface="Comic Sans MS"/>
                          <a:ea typeface="Times New Roman"/>
                          <a:cs typeface="Tahoma"/>
                        </a:rPr>
                        <a:t>help.</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solidFill>
                            <a:srgbClr val="000000"/>
                          </a:solidFill>
                          <a:latin typeface="Comic Sans MS"/>
                          <a:ea typeface="Times New Roman"/>
                          <a:cs typeface="Tahoma"/>
                        </a:rPr>
                        <a:t>Look over homework for completeness and correctness when they are finished. </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latin typeface="Comic Sans MS"/>
                          <a:ea typeface="Times New Roman"/>
                        </a:rPr>
                        <a:t>Don’t just give them the answer if they need help, explain how you got the answer. </a:t>
                      </a:r>
                      <a:endParaRPr lang="en-US" sz="1100" dirty="0">
                        <a:latin typeface="Times New Roman"/>
                        <a:ea typeface="Times New Roman"/>
                      </a:endParaRPr>
                    </a:p>
                    <a:p>
                      <a:pPr marL="342900" marR="0" lvl="0" indent="-342900" algn="l">
                        <a:spcBef>
                          <a:spcPts val="0"/>
                        </a:spcBef>
                        <a:spcAft>
                          <a:spcPts val="0"/>
                        </a:spcAft>
                        <a:buFont typeface="Symbol"/>
                        <a:buChar char=""/>
                        <a:tabLst>
                          <a:tab pos="342900" algn="l"/>
                        </a:tabLst>
                      </a:pPr>
                      <a:r>
                        <a:rPr lang="en-US" sz="1100" dirty="0">
                          <a:latin typeface="Comic Sans MS"/>
                          <a:ea typeface="Times New Roman"/>
                        </a:rPr>
                        <a:t>If you and your child are confused about a particular </a:t>
                      </a:r>
                      <a:r>
                        <a:rPr lang="en-US" sz="1100" dirty="0" smtClean="0">
                          <a:latin typeface="Comic Sans MS"/>
                          <a:ea typeface="Times New Roman"/>
                        </a:rPr>
                        <a:t>question have </a:t>
                      </a:r>
                      <a:r>
                        <a:rPr lang="en-US" sz="1100" dirty="0">
                          <a:latin typeface="Comic Sans MS"/>
                          <a:ea typeface="Times New Roman"/>
                        </a:rPr>
                        <a:t>them circle it and we will go over it the following day. </a:t>
                      </a:r>
                      <a:r>
                        <a:rPr lang="en-US" sz="1100" dirty="0" smtClean="0">
                          <a:latin typeface="Comic Sans MS"/>
                          <a:ea typeface="Times New Roman"/>
                        </a:rPr>
                        <a:t>They will not</a:t>
                      </a:r>
                      <a:r>
                        <a:rPr lang="en-US" sz="1100" baseline="0" dirty="0" smtClean="0">
                          <a:latin typeface="Comic Sans MS"/>
                          <a:ea typeface="Times New Roman"/>
                        </a:rPr>
                        <a:t> be penalized. </a:t>
                      </a:r>
                      <a:endParaRPr lang="en-US" sz="1100" dirty="0">
                        <a:latin typeface="Times New Roman"/>
                        <a:ea typeface="Times New Roman"/>
                      </a:endParaRPr>
                    </a:p>
                  </a:txBody>
                  <a:tcPr marL="24513" marR="2451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405138">
                <a:tc>
                  <a:txBody>
                    <a:bodyPr/>
                    <a:lstStyle/>
                    <a:p>
                      <a:pPr marL="0" marR="0" algn="ctr">
                        <a:spcBef>
                          <a:spcPts val="0"/>
                        </a:spcBef>
                        <a:spcAft>
                          <a:spcPts val="0"/>
                        </a:spcAft>
                      </a:pPr>
                      <a:r>
                        <a:rPr lang="en-US" sz="1100" b="1" dirty="0">
                          <a:latin typeface="Comic Sans MS"/>
                          <a:ea typeface="Times New Roman"/>
                        </a:rPr>
                        <a:t>What if my child has missing/late class work or homework?</a:t>
                      </a:r>
                      <a:endParaRPr lang="en-US" sz="1100" dirty="0">
                        <a:latin typeface="Times New Roman"/>
                        <a:ea typeface="Times New Roman"/>
                      </a:endParaRPr>
                    </a:p>
                    <a:p>
                      <a:pPr marL="0" marR="0" algn="l">
                        <a:spcBef>
                          <a:spcPts val="0"/>
                        </a:spcBef>
                        <a:spcAft>
                          <a:spcPts val="0"/>
                        </a:spcAft>
                      </a:pPr>
                      <a:r>
                        <a:rPr lang="en-US" sz="1100" dirty="0">
                          <a:latin typeface="Comic Sans MS"/>
                          <a:ea typeface="Times New Roman"/>
                        </a:rPr>
                        <a:t>Homework will </a:t>
                      </a:r>
                      <a:r>
                        <a:rPr lang="en-US" sz="1100" dirty="0" smtClean="0">
                          <a:latin typeface="Comic Sans MS"/>
                          <a:ea typeface="Times New Roman"/>
                        </a:rPr>
                        <a:t>not be graded, but will be </a:t>
                      </a:r>
                      <a:r>
                        <a:rPr lang="en-US" sz="1100" dirty="0">
                          <a:latin typeface="Comic Sans MS"/>
                          <a:ea typeface="Times New Roman"/>
                        </a:rPr>
                        <a:t>checked for completion daily by me. </a:t>
                      </a:r>
                      <a:r>
                        <a:rPr lang="en-US" sz="1100" dirty="0" smtClean="0">
                          <a:latin typeface="Comic Sans MS"/>
                          <a:ea typeface="Times New Roman"/>
                        </a:rPr>
                        <a:t>We go over homework each and every day. If </a:t>
                      </a:r>
                      <a:r>
                        <a:rPr lang="en-US" sz="1100" dirty="0">
                          <a:latin typeface="Comic Sans MS"/>
                          <a:ea typeface="Times New Roman"/>
                        </a:rPr>
                        <a:t>your child does not complete his/her homework or they forget it at home they will receive a warning and </a:t>
                      </a:r>
                      <a:r>
                        <a:rPr lang="en-US" sz="1100" dirty="0" smtClean="0">
                          <a:latin typeface="Comic Sans MS"/>
                          <a:ea typeface="Times New Roman"/>
                        </a:rPr>
                        <a:t>receive a debit for that day. </a:t>
                      </a:r>
                      <a:r>
                        <a:rPr lang="en-US" sz="1100" dirty="0">
                          <a:latin typeface="Comic Sans MS"/>
                          <a:ea typeface="Times New Roman"/>
                        </a:rPr>
                        <a:t>You will be notified of this through their </a:t>
                      </a:r>
                      <a:r>
                        <a:rPr lang="en-US" sz="1100" dirty="0" smtClean="0">
                          <a:latin typeface="Comic Sans MS"/>
                          <a:ea typeface="Times New Roman"/>
                        </a:rPr>
                        <a:t>credit/debit</a:t>
                      </a:r>
                      <a:r>
                        <a:rPr lang="en-US" sz="1100" baseline="0" dirty="0" smtClean="0">
                          <a:latin typeface="Comic Sans MS"/>
                          <a:ea typeface="Times New Roman"/>
                        </a:rPr>
                        <a:t> log</a:t>
                      </a:r>
                      <a:r>
                        <a:rPr lang="en-US" sz="1100" dirty="0" smtClean="0">
                          <a:latin typeface="Comic Sans MS"/>
                          <a:ea typeface="Times New Roman"/>
                        </a:rPr>
                        <a:t>. </a:t>
                      </a:r>
                      <a:r>
                        <a:rPr lang="en-US" sz="1100" dirty="0">
                          <a:latin typeface="Comic Sans MS"/>
                          <a:ea typeface="Times New Roman"/>
                        </a:rPr>
                        <a:t>They will </a:t>
                      </a:r>
                      <a:r>
                        <a:rPr lang="en-US" sz="1100" dirty="0" smtClean="0">
                          <a:latin typeface="Comic Sans MS"/>
                          <a:ea typeface="Times New Roman"/>
                        </a:rPr>
                        <a:t>be expected to turn</a:t>
                      </a:r>
                      <a:r>
                        <a:rPr lang="en-US" sz="1100" baseline="0" dirty="0" smtClean="0">
                          <a:latin typeface="Comic Sans MS"/>
                          <a:ea typeface="Times New Roman"/>
                        </a:rPr>
                        <a:t> in their homework the </a:t>
                      </a:r>
                      <a:r>
                        <a:rPr lang="en-US" sz="1100" dirty="0" smtClean="0">
                          <a:latin typeface="Comic Sans MS"/>
                          <a:ea typeface="Times New Roman"/>
                        </a:rPr>
                        <a:t>following day. If they do not, they will receive a debit again</a:t>
                      </a:r>
                      <a:r>
                        <a:rPr lang="en-US" sz="1100" baseline="0" dirty="0" smtClean="0">
                          <a:latin typeface="Comic Sans MS"/>
                          <a:ea typeface="Times New Roman"/>
                        </a:rPr>
                        <a:t> until they bring it in. If they need another copy, please have them come see me to re-print it off. </a:t>
                      </a:r>
                      <a:r>
                        <a:rPr lang="en-US" sz="1100" dirty="0" smtClean="0">
                          <a:latin typeface="Comic Sans MS"/>
                          <a:ea typeface="Times New Roman"/>
                        </a:rPr>
                        <a:t>If </a:t>
                      </a:r>
                      <a:r>
                        <a:rPr lang="en-US" sz="1100" dirty="0">
                          <a:latin typeface="Comic Sans MS"/>
                          <a:ea typeface="Times New Roman"/>
                        </a:rPr>
                        <a:t>students refuse to hand in assignments that were graded they will receive a zero. </a:t>
                      </a:r>
                      <a:endParaRPr lang="en-US" sz="1100" dirty="0" smtClean="0">
                        <a:latin typeface="Comic Sans MS"/>
                        <a:ea typeface="Times New Roman"/>
                      </a:endParaRPr>
                    </a:p>
                  </a:txBody>
                  <a:tcPr marL="24513" marR="2451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443083">
                <a:tc>
                  <a:txBody>
                    <a:bodyPr/>
                    <a:lstStyle/>
                    <a:p>
                      <a:pPr marL="0" marR="0" algn="ctr">
                        <a:spcBef>
                          <a:spcPts val="0"/>
                        </a:spcBef>
                        <a:spcAft>
                          <a:spcPts val="0"/>
                        </a:spcAft>
                      </a:pPr>
                      <a:r>
                        <a:rPr lang="en-US" sz="1100" b="1" dirty="0">
                          <a:latin typeface="Comic Sans MS"/>
                          <a:ea typeface="Times New Roman"/>
                        </a:rPr>
                        <a:t>Projects</a:t>
                      </a:r>
                      <a:endParaRPr lang="en-US" sz="1100" dirty="0">
                        <a:latin typeface="Times New Roman"/>
                        <a:ea typeface="Times New Roman"/>
                      </a:endParaRPr>
                    </a:p>
                    <a:p>
                      <a:pPr marL="0" marR="0" algn="l">
                        <a:spcBef>
                          <a:spcPts val="0"/>
                        </a:spcBef>
                        <a:spcAft>
                          <a:spcPts val="0"/>
                        </a:spcAft>
                      </a:pPr>
                      <a:r>
                        <a:rPr lang="en-US" sz="1100" dirty="0">
                          <a:solidFill>
                            <a:srgbClr val="000000"/>
                          </a:solidFill>
                          <a:latin typeface="Comic Sans MS"/>
                          <a:ea typeface="Times New Roman"/>
                          <a:cs typeface="Tahoma"/>
                        </a:rPr>
                        <a:t>Long-term projects will occur approximately once every nine weeks (per quarter).  A letter will be sent home notifying parents and students of the requirements, grading rubric, and due date(s) of these projects ahead of time</a:t>
                      </a:r>
                      <a:r>
                        <a:rPr lang="en-US" sz="1100" dirty="0" smtClean="0">
                          <a:solidFill>
                            <a:srgbClr val="000000"/>
                          </a:solidFill>
                          <a:latin typeface="Comic Sans MS"/>
                          <a:ea typeface="Times New Roman"/>
                          <a:cs typeface="Tahoma"/>
                        </a:rPr>
                        <a:t>. Late projects will receive points off daily. I encourage parents to help out with projects when needed, but please make sure that students are doing</a:t>
                      </a:r>
                      <a:r>
                        <a:rPr lang="en-US" sz="1100" baseline="0" dirty="0" smtClean="0">
                          <a:solidFill>
                            <a:srgbClr val="000000"/>
                          </a:solidFill>
                          <a:latin typeface="Comic Sans MS"/>
                          <a:ea typeface="Times New Roman"/>
                          <a:cs typeface="Tahoma"/>
                        </a:rPr>
                        <a:t> the work. </a:t>
                      </a:r>
                      <a:endParaRPr lang="en-US" sz="1100" dirty="0">
                        <a:latin typeface="Times New Roman"/>
                        <a:ea typeface="Times New Roman"/>
                      </a:endParaRPr>
                    </a:p>
                  </a:txBody>
                  <a:tcPr marL="24513" marR="2451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649072">
                <a:tc>
                  <a:txBody>
                    <a:bodyPr/>
                    <a:lstStyle/>
                    <a:p>
                      <a:pPr marL="0" marR="0" algn="ctr">
                        <a:spcBef>
                          <a:spcPts val="0"/>
                        </a:spcBef>
                        <a:spcAft>
                          <a:spcPts val="0"/>
                        </a:spcAft>
                      </a:pPr>
                      <a:r>
                        <a:rPr lang="en-US" sz="1100" b="1" dirty="0" smtClean="0">
                          <a:latin typeface="Comic Sans MS" panose="030F0702030302020204" pitchFamily="66" charset="0"/>
                          <a:ea typeface="Times New Roman"/>
                        </a:rPr>
                        <a:t>Can I teach my child in advance?</a:t>
                      </a:r>
                    </a:p>
                    <a:p>
                      <a:pPr marL="0" marR="0" algn="l">
                        <a:spcBef>
                          <a:spcPts val="0"/>
                        </a:spcBef>
                        <a:spcAft>
                          <a:spcPts val="0"/>
                        </a:spcAft>
                      </a:pPr>
                      <a:r>
                        <a:rPr lang="en-US" sz="1100" b="0" dirty="0" smtClean="0">
                          <a:latin typeface="Comic Sans MS" panose="030F0702030302020204" pitchFamily="66" charset="0"/>
                          <a:ea typeface="Times New Roman"/>
                        </a:rPr>
                        <a:t>If you would like to expose</a:t>
                      </a:r>
                      <a:r>
                        <a:rPr lang="en-US" sz="1100" b="0" baseline="0" dirty="0" smtClean="0">
                          <a:latin typeface="Comic Sans MS" panose="030F0702030302020204" pitchFamily="66" charset="0"/>
                          <a:ea typeface="Times New Roman"/>
                        </a:rPr>
                        <a:t> your child to concepts they will learn later or next year in advance, I have no problem with this! </a:t>
                      </a:r>
                      <a:endParaRPr lang="en-US" sz="1100" b="0" dirty="0">
                        <a:latin typeface="Comic Sans MS" panose="030F0702030302020204" pitchFamily="66" charset="0"/>
                        <a:ea typeface="Times New Roman"/>
                      </a:endParaRPr>
                    </a:p>
                  </a:txBody>
                  <a:tcPr marL="24513" marR="2451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sp>
        <p:nvSpPr>
          <p:cNvPr id="16386"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descr="http://2.bp.blogspot.com/-rQXdrjsnRzw/TbCuTG9MBvI/AAAAAAAALBY/bdtfezS5PW8/s200/pencil.png"/>
          <p:cNvPicPr>
            <a:picLocks noChangeAspect="1" noChangeArrowheads="1"/>
          </p:cNvPicPr>
          <p:nvPr/>
        </p:nvPicPr>
        <p:blipFill>
          <a:blip r:embed="rId2" r:link="rId3" cstate="print"/>
          <a:srcRect/>
          <a:stretch>
            <a:fillRect/>
          </a:stretch>
        </p:blipFill>
        <p:spPr bwMode="auto">
          <a:xfrm>
            <a:off x="258762" y="182563"/>
            <a:ext cx="960437" cy="960437"/>
          </a:xfrm>
          <a:prstGeom prst="rect">
            <a:avLst/>
          </a:prstGeom>
          <a:noFill/>
        </p:spPr>
      </p:pic>
      <p:sp>
        <p:nvSpPr>
          <p:cNvPr id="16387" name="Rectangle 3"/>
          <p:cNvSpPr>
            <a:spLocks noChangeArrowheads="1"/>
          </p:cNvSpPr>
          <p:nvPr/>
        </p:nvSpPr>
        <p:spPr bwMode="auto">
          <a:xfrm>
            <a:off x="0" y="45720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3429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5117</TotalTime>
  <Words>1762</Words>
  <Application>Microsoft Office PowerPoint</Application>
  <PresentationFormat>On-screen Show (4:3)</PresentationFormat>
  <Paragraphs>199</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Comic Sans MS</vt:lpstr>
      <vt:lpstr>Symbol</vt:lpstr>
      <vt:lpstr>Tahoma</vt:lpstr>
      <vt:lpstr>Times New Roman</vt:lpstr>
      <vt:lpstr>Wingdings</vt:lpstr>
      <vt:lpstr>Office Theme</vt:lpstr>
      <vt:lpstr>Third Grade Handbook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Grade Handbook</dc:title>
  <dc:creator>user</dc:creator>
  <cp:lastModifiedBy>Deming, Jaime</cp:lastModifiedBy>
  <cp:revision>27</cp:revision>
  <cp:lastPrinted>2015-08-24T23:10:52Z</cp:lastPrinted>
  <dcterms:created xsi:type="dcterms:W3CDTF">2014-08-22T01:34:52Z</dcterms:created>
  <dcterms:modified xsi:type="dcterms:W3CDTF">2016-01-29T18:53:54Z</dcterms:modified>
</cp:coreProperties>
</file>